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38" r:id="rId3"/>
    <p:sldId id="356" r:id="rId4"/>
    <p:sldId id="342" r:id="rId5"/>
    <p:sldId id="349" r:id="rId6"/>
    <p:sldId id="296" r:id="rId7"/>
    <p:sldId id="357" r:id="rId8"/>
    <p:sldId id="358" r:id="rId9"/>
    <p:sldId id="359" r:id="rId10"/>
    <p:sldId id="360" r:id="rId11"/>
    <p:sldId id="340" r:id="rId12"/>
    <p:sldId id="325" r:id="rId13"/>
    <p:sldId id="327" r:id="rId14"/>
    <p:sldId id="328" r:id="rId15"/>
    <p:sldId id="350" r:id="rId16"/>
    <p:sldId id="347" r:id="rId17"/>
    <p:sldId id="343" r:id="rId18"/>
    <p:sldId id="344" r:id="rId19"/>
    <p:sldId id="345" r:id="rId20"/>
    <p:sldId id="361" r:id="rId21"/>
    <p:sldId id="351" r:id="rId22"/>
    <p:sldId id="362" r:id="rId23"/>
    <p:sldId id="363" r:id="rId24"/>
    <p:sldId id="355" r:id="rId25"/>
    <p:sldId id="330" r:id="rId26"/>
    <p:sldId id="353" r:id="rId27"/>
    <p:sldId id="364" r:id="rId28"/>
    <p:sldId id="331" r:id="rId29"/>
    <p:sldId id="352" r:id="rId30"/>
    <p:sldId id="366" r:id="rId31"/>
    <p:sldId id="367" r:id="rId32"/>
    <p:sldId id="368" r:id="rId33"/>
    <p:sldId id="333" r:id="rId34"/>
    <p:sldId id="348" r:id="rId35"/>
    <p:sldId id="36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FFC9"/>
    <a:srgbClr val="EBEEEE"/>
    <a:srgbClr val="002548"/>
    <a:srgbClr val="003E74"/>
    <a:srgbClr val="D4EFFC"/>
    <a:srgbClr val="9D9D9D"/>
    <a:srgbClr val="008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485FB9-CE21-494E-BA5A-15A5EA898CFD}" v="77" dt="2023-12-14T11:47:46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10"/>
    <p:restoredTop sz="94648"/>
  </p:normalViewPr>
  <p:slideViewPr>
    <p:cSldViewPr snapToGrid="0">
      <p:cViewPr varScale="1">
        <p:scale>
          <a:sx n="112" d="100"/>
          <a:sy n="112" d="100"/>
        </p:scale>
        <p:origin x="72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u, Nina" userId="3455c539-59fa-4d6a-b463-6b5b3c5cc61c" providerId="ADAL" clId="{CD485FB9-CE21-494E-BA5A-15A5EA898CFD}"/>
    <pc:docChg chg="undo custSel addSld delSld modSld sldOrd">
      <pc:chgData name="Zhu, Nina" userId="3455c539-59fa-4d6a-b463-6b5b3c5cc61c" providerId="ADAL" clId="{CD485FB9-CE21-494E-BA5A-15A5EA898CFD}" dt="2023-12-14T11:47:46.323" v="3823" actId="14100"/>
      <pc:docMkLst>
        <pc:docMk/>
      </pc:docMkLst>
      <pc:sldChg chg="modSp mod">
        <pc:chgData name="Zhu, Nina" userId="3455c539-59fa-4d6a-b463-6b5b3c5cc61c" providerId="ADAL" clId="{CD485FB9-CE21-494E-BA5A-15A5EA898CFD}" dt="2023-12-13T20:28:37.467" v="26" actId="1076"/>
        <pc:sldMkLst>
          <pc:docMk/>
          <pc:sldMk cId="954329384" sldId="256"/>
        </pc:sldMkLst>
        <pc:spChg chg="mod">
          <ac:chgData name="Zhu, Nina" userId="3455c539-59fa-4d6a-b463-6b5b3c5cc61c" providerId="ADAL" clId="{CD485FB9-CE21-494E-BA5A-15A5EA898CFD}" dt="2023-12-13T20:27:37.198" v="3" actId="20577"/>
          <ac:spMkLst>
            <pc:docMk/>
            <pc:sldMk cId="954329384" sldId="256"/>
            <ac:spMk id="3" creationId="{00000000-0000-0000-0000-000000000000}"/>
          </ac:spMkLst>
        </pc:spChg>
        <pc:spChg chg="mod">
          <ac:chgData name="Zhu, Nina" userId="3455c539-59fa-4d6a-b463-6b5b3c5cc61c" providerId="ADAL" clId="{CD485FB9-CE21-494E-BA5A-15A5EA898CFD}" dt="2023-12-13T20:28:22.716" v="24" actId="20577"/>
          <ac:spMkLst>
            <pc:docMk/>
            <pc:sldMk cId="954329384" sldId="256"/>
            <ac:spMk id="4" creationId="{00000000-0000-0000-0000-000000000000}"/>
          </ac:spMkLst>
        </pc:spChg>
        <pc:picChg chg="mod">
          <ac:chgData name="Zhu, Nina" userId="3455c539-59fa-4d6a-b463-6b5b3c5cc61c" providerId="ADAL" clId="{CD485FB9-CE21-494E-BA5A-15A5EA898CFD}" dt="2023-12-13T20:28:37.467" v="26" actId="1076"/>
          <ac:picMkLst>
            <pc:docMk/>
            <pc:sldMk cId="954329384" sldId="256"/>
            <ac:picMk id="2" creationId="{7251D5CA-B5C3-84D3-95DC-E0158A228ACB}"/>
          </ac:picMkLst>
        </pc:picChg>
      </pc:sldChg>
      <pc:sldChg chg="del">
        <pc:chgData name="Zhu, Nina" userId="3455c539-59fa-4d6a-b463-6b5b3c5cc61c" providerId="ADAL" clId="{CD485FB9-CE21-494E-BA5A-15A5EA898CFD}" dt="2023-12-13T20:28:53.496" v="29" actId="2696"/>
        <pc:sldMkLst>
          <pc:docMk/>
          <pc:sldMk cId="1573996881" sldId="273"/>
        </pc:sldMkLst>
      </pc:sldChg>
      <pc:sldChg chg="del">
        <pc:chgData name="Zhu, Nina" userId="3455c539-59fa-4d6a-b463-6b5b3c5cc61c" providerId="ADAL" clId="{CD485FB9-CE21-494E-BA5A-15A5EA898CFD}" dt="2023-12-13T20:28:51.844" v="27" actId="2696"/>
        <pc:sldMkLst>
          <pc:docMk/>
          <pc:sldMk cId="341809050" sldId="280"/>
        </pc:sldMkLst>
      </pc:sldChg>
      <pc:sldChg chg="modSp mod">
        <pc:chgData name="Zhu, Nina" userId="3455c539-59fa-4d6a-b463-6b5b3c5cc61c" providerId="ADAL" clId="{CD485FB9-CE21-494E-BA5A-15A5EA898CFD}" dt="2023-12-13T20:43:30.928" v="221" actId="20577"/>
        <pc:sldMkLst>
          <pc:docMk/>
          <pc:sldMk cId="2329625778" sldId="299"/>
        </pc:sldMkLst>
        <pc:spChg chg="mod">
          <ac:chgData name="Zhu, Nina" userId="3455c539-59fa-4d6a-b463-6b5b3c5cc61c" providerId="ADAL" clId="{CD485FB9-CE21-494E-BA5A-15A5EA898CFD}" dt="2023-12-13T20:38:51.045" v="148" actId="404"/>
          <ac:spMkLst>
            <pc:docMk/>
            <pc:sldMk cId="2329625778" sldId="299"/>
            <ac:spMk id="2" creationId="{614E1047-31EC-9013-29C8-E58101D9BEBD}"/>
          </ac:spMkLst>
        </pc:spChg>
        <pc:spChg chg="mod">
          <ac:chgData name="Zhu, Nina" userId="3455c539-59fa-4d6a-b463-6b5b3c5cc61c" providerId="ADAL" clId="{CD485FB9-CE21-494E-BA5A-15A5EA898CFD}" dt="2023-12-13T20:43:30.928" v="221" actId="20577"/>
          <ac:spMkLst>
            <pc:docMk/>
            <pc:sldMk cId="2329625778" sldId="299"/>
            <ac:spMk id="3" creationId="{56761578-B2E6-4E9D-82E3-6DD5C5FC4E56}"/>
          </ac:spMkLst>
        </pc:spChg>
      </pc:sldChg>
      <pc:sldChg chg="del">
        <pc:chgData name="Zhu, Nina" userId="3455c539-59fa-4d6a-b463-6b5b3c5cc61c" providerId="ADAL" clId="{CD485FB9-CE21-494E-BA5A-15A5EA898CFD}" dt="2023-12-13T20:28:52.996" v="28" actId="2696"/>
        <pc:sldMkLst>
          <pc:docMk/>
          <pc:sldMk cId="1430089377" sldId="312"/>
        </pc:sldMkLst>
      </pc:sldChg>
      <pc:sldChg chg="addSp delSp modSp del mod">
        <pc:chgData name="Zhu, Nina" userId="3455c539-59fa-4d6a-b463-6b5b3c5cc61c" providerId="ADAL" clId="{CD485FB9-CE21-494E-BA5A-15A5EA898CFD}" dt="2023-12-13T20:48:26.492" v="734" actId="2696"/>
        <pc:sldMkLst>
          <pc:docMk/>
          <pc:sldMk cId="491333923" sldId="313"/>
        </pc:sldMkLst>
        <pc:spChg chg="del">
          <ac:chgData name="Zhu, Nina" userId="3455c539-59fa-4d6a-b463-6b5b3c5cc61c" providerId="ADAL" clId="{CD485FB9-CE21-494E-BA5A-15A5EA898CFD}" dt="2023-12-13T20:29:04.603" v="40" actId="478"/>
          <ac:spMkLst>
            <pc:docMk/>
            <pc:sldMk cId="491333923" sldId="313"/>
            <ac:spMk id="3" creationId="{C24C9E95-E03E-9220-20F3-A55594196A7A}"/>
          </ac:spMkLst>
        </pc:spChg>
        <pc:spChg chg="add del mod">
          <ac:chgData name="Zhu, Nina" userId="3455c539-59fa-4d6a-b463-6b5b3c5cc61c" providerId="ADAL" clId="{CD485FB9-CE21-494E-BA5A-15A5EA898CFD}" dt="2023-12-13T20:29:09.369" v="41" actId="478"/>
          <ac:spMkLst>
            <pc:docMk/>
            <pc:sldMk cId="491333923" sldId="313"/>
            <ac:spMk id="8" creationId="{3DF104FF-E398-A443-9999-4EFE084FA019}"/>
          </ac:spMkLst>
        </pc:spChg>
        <pc:picChg chg="del">
          <ac:chgData name="Zhu, Nina" userId="3455c539-59fa-4d6a-b463-6b5b3c5cc61c" providerId="ADAL" clId="{CD485FB9-CE21-494E-BA5A-15A5EA898CFD}" dt="2023-12-13T20:29:10.786" v="42" actId="478"/>
          <ac:picMkLst>
            <pc:docMk/>
            <pc:sldMk cId="491333923" sldId="313"/>
            <ac:picMk id="7" creationId="{4B41CA22-6AA4-B567-FB2A-AF098A4AC8C3}"/>
          </ac:picMkLst>
        </pc:picChg>
      </pc:sldChg>
      <pc:sldChg chg="add del">
        <pc:chgData name="Zhu, Nina" userId="3455c539-59fa-4d6a-b463-6b5b3c5cc61c" providerId="ADAL" clId="{CD485FB9-CE21-494E-BA5A-15A5EA898CFD}" dt="2023-12-13T20:29:15.831" v="44" actId="2696"/>
        <pc:sldMkLst>
          <pc:docMk/>
          <pc:sldMk cId="2529747189" sldId="314"/>
        </pc:sldMkLst>
      </pc:sldChg>
      <pc:sldChg chg="del">
        <pc:chgData name="Zhu, Nina" userId="3455c539-59fa-4d6a-b463-6b5b3c5cc61c" providerId="ADAL" clId="{CD485FB9-CE21-494E-BA5A-15A5EA898CFD}" dt="2023-12-13T20:28:54.655" v="31" actId="2696"/>
        <pc:sldMkLst>
          <pc:docMk/>
          <pc:sldMk cId="3861358916" sldId="314"/>
        </pc:sldMkLst>
      </pc:sldChg>
      <pc:sldChg chg="addSp delSp modSp add mod ord">
        <pc:chgData name="Zhu, Nina" userId="3455c539-59fa-4d6a-b463-6b5b3c5cc61c" providerId="ADAL" clId="{CD485FB9-CE21-494E-BA5A-15A5EA898CFD}" dt="2023-12-14T11:32:06.984" v="3777" actId="20577"/>
        <pc:sldMkLst>
          <pc:docMk/>
          <pc:sldMk cId="1196685788" sldId="315"/>
        </pc:sldMkLst>
        <pc:spChg chg="mod">
          <ac:chgData name="Zhu, Nina" userId="3455c539-59fa-4d6a-b463-6b5b3c5cc61c" providerId="ADAL" clId="{CD485FB9-CE21-494E-BA5A-15A5EA898CFD}" dt="2023-12-13T20:29:21.160" v="61" actId="20577"/>
          <ac:spMkLst>
            <pc:docMk/>
            <pc:sldMk cId="1196685788" sldId="315"/>
            <ac:spMk id="2" creationId="{CBB7B5B4-944E-9076-65F8-472E3F006694}"/>
          </ac:spMkLst>
        </pc:spChg>
        <pc:spChg chg="add mod">
          <ac:chgData name="Zhu, Nina" userId="3455c539-59fa-4d6a-b463-6b5b3c5cc61c" providerId="ADAL" clId="{CD485FB9-CE21-494E-BA5A-15A5EA898CFD}" dt="2023-12-14T11:32:06.984" v="3777" actId="20577"/>
          <ac:spMkLst>
            <pc:docMk/>
            <pc:sldMk cId="1196685788" sldId="315"/>
            <ac:spMk id="3" creationId="{C9A3CC47-A2F4-3F09-DADA-24F7F564B820}"/>
          </ac:spMkLst>
        </pc:spChg>
        <pc:picChg chg="add del mod">
          <ac:chgData name="Zhu, Nina" userId="3455c539-59fa-4d6a-b463-6b5b3c5cc61c" providerId="ADAL" clId="{CD485FB9-CE21-494E-BA5A-15A5EA898CFD}" dt="2023-12-14T10:05:27.611" v="3095" actId="478"/>
          <ac:picMkLst>
            <pc:docMk/>
            <pc:sldMk cId="1196685788" sldId="315"/>
            <ac:picMk id="7" creationId="{04A60907-9CDD-EE39-B093-789235A0FE42}"/>
          </ac:picMkLst>
        </pc:picChg>
        <pc:picChg chg="add mod">
          <ac:chgData name="Zhu, Nina" userId="3455c539-59fa-4d6a-b463-6b5b3c5cc61c" providerId="ADAL" clId="{CD485FB9-CE21-494E-BA5A-15A5EA898CFD}" dt="2023-12-14T10:06:04.261" v="3101" actId="1076"/>
          <ac:picMkLst>
            <pc:docMk/>
            <pc:sldMk cId="1196685788" sldId="315"/>
            <ac:picMk id="9" creationId="{7ED3AAD9-14CA-B00A-F130-8C822A229D7F}"/>
          </ac:picMkLst>
        </pc:picChg>
      </pc:sldChg>
      <pc:sldChg chg="del">
        <pc:chgData name="Zhu, Nina" userId="3455c539-59fa-4d6a-b463-6b5b3c5cc61c" providerId="ADAL" clId="{CD485FB9-CE21-494E-BA5A-15A5EA898CFD}" dt="2023-12-13T20:28:56.542" v="34" actId="2696"/>
        <pc:sldMkLst>
          <pc:docMk/>
          <pc:sldMk cId="2499516703" sldId="315"/>
        </pc:sldMkLst>
      </pc:sldChg>
      <pc:sldChg chg="addSp modSp add mod">
        <pc:chgData name="Zhu, Nina" userId="3455c539-59fa-4d6a-b463-6b5b3c5cc61c" providerId="ADAL" clId="{CD485FB9-CE21-494E-BA5A-15A5EA898CFD}" dt="2023-12-14T11:32:35.677" v="3779" actId="20577"/>
        <pc:sldMkLst>
          <pc:docMk/>
          <pc:sldMk cId="1540279386" sldId="316"/>
        </pc:sldMkLst>
        <pc:spChg chg="mod">
          <ac:chgData name="Zhu, Nina" userId="3455c539-59fa-4d6a-b463-6b5b3c5cc61c" providerId="ADAL" clId="{CD485FB9-CE21-494E-BA5A-15A5EA898CFD}" dt="2023-12-14T10:01:58.485" v="2856" actId="20577"/>
          <ac:spMkLst>
            <pc:docMk/>
            <pc:sldMk cId="1540279386" sldId="316"/>
            <ac:spMk id="2" creationId="{CBB7B5B4-944E-9076-65F8-472E3F006694}"/>
          </ac:spMkLst>
        </pc:spChg>
        <pc:spChg chg="add mod">
          <ac:chgData name="Zhu, Nina" userId="3455c539-59fa-4d6a-b463-6b5b3c5cc61c" providerId="ADAL" clId="{CD485FB9-CE21-494E-BA5A-15A5EA898CFD}" dt="2023-12-14T11:32:35.677" v="3779" actId="20577"/>
          <ac:spMkLst>
            <pc:docMk/>
            <pc:sldMk cId="1540279386" sldId="316"/>
            <ac:spMk id="3" creationId="{1E65B5A3-E1F4-1D41-2E41-C949D2C7E52A}"/>
          </ac:spMkLst>
        </pc:spChg>
      </pc:sldChg>
      <pc:sldChg chg="del">
        <pc:chgData name="Zhu, Nina" userId="3455c539-59fa-4d6a-b463-6b5b3c5cc61c" providerId="ADAL" clId="{CD485FB9-CE21-494E-BA5A-15A5EA898CFD}" dt="2023-12-13T20:28:55.706" v="33" actId="2696"/>
        <pc:sldMkLst>
          <pc:docMk/>
          <pc:sldMk cId="3127551446" sldId="316"/>
        </pc:sldMkLst>
      </pc:sldChg>
      <pc:sldChg chg="del">
        <pc:chgData name="Zhu, Nina" userId="3455c539-59fa-4d6a-b463-6b5b3c5cc61c" providerId="ADAL" clId="{CD485FB9-CE21-494E-BA5A-15A5EA898CFD}" dt="2023-12-13T20:28:55.152" v="32" actId="2696"/>
        <pc:sldMkLst>
          <pc:docMk/>
          <pc:sldMk cId="424448911" sldId="317"/>
        </pc:sldMkLst>
      </pc:sldChg>
      <pc:sldChg chg="modSp add del mod">
        <pc:chgData name="Zhu, Nina" userId="3455c539-59fa-4d6a-b463-6b5b3c5cc61c" providerId="ADAL" clId="{CD485FB9-CE21-494E-BA5A-15A5EA898CFD}" dt="2023-12-13T20:45:11.347" v="237" actId="2696"/>
        <pc:sldMkLst>
          <pc:docMk/>
          <pc:sldMk cId="2088978351" sldId="317"/>
        </pc:sldMkLst>
        <pc:spChg chg="mod">
          <ac:chgData name="Zhu, Nina" userId="3455c539-59fa-4d6a-b463-6b5b3c5cc61c" providerId="ADAL" clId="{CD485FB9-CE21-494E-BA5A-15A5EA898CFD}" dt="2023-12-13T20:44:50.462" v="226" actId="21"/>
          <ac:spMkLst>
            <pc:docMk/>
            <pc:sldMk cId="2088978351" sldId="317"/>
            <ac:spMk id="3" creationId="{56761578-B2E6-4E9D-82E3-6DD5C5FC4E56}"/>
          </ac:spMkLst>
        </pc:spChg>
      </pc:sldChg>
      <pc:sldChg chg="modSp add mod">
        <pc:chgData name="Zhu, Nina" userId="3455c539-59fa-4d6a-b463-6b5b3c5cc61c" providerId="ADAL" clId="{CD485FB9-CE21-494E-BA5A-15A5EA898CFD}" dt="2023-12-13T20:45:04.335" v="236" actId="20577"/>
        <pc:sldMkLst>
          <pc:docMk/>
          <pc:sldMk cId="3812119586" sldId="318"/>
        </pc:sldMkLst>
        <pc:spChg chg="mod">
          <ac:chgData name="Zhu, Nina" userId="3455c539-59fa-4d6a-b463-6b5b3c5cc61c" providerId="ADAL" clId="{CD485FB9-CE21-494E-BA5A-15A5EA898CFD}" dt="2023-12-13T20:45:04.335" v="236" actId="20577"/>
          <ac:spMkLst>
            <pc:docMk/>
            <pc:sldMk cId="3812119586" sldId="318"/>
            <ac:spMk id="3" creationId="{56761578-B2E6-4E9D-82E3-6DD5C5FC4E56}"/>
          </ac:spMkLst>
        </pc:spChg>
      </pc:sldChg>
      <pc:sldChg chg="del">
        <pc:chgData name="Zhu, Nina" userId="3455c539-59fa-4d6a-b463-6b5b3c5cc61c" providerId="ADAL" clId="{CD485FB9-CE21-494E-BA5A-15A5EA898CFD}" dt="2023-12-13T20:28:57.898" v="37" actId="2696"/>
        <pc:sldMkLst>
          <pc:docMk/>
          <pc:sldMk cId="4276546916" sldId="318"/>
        </pc:sldMkLst>
      </pc:sldChg>
      <pc:sldChg chg="del">
        <pc:chgData name="Zhu, Nina" userId="3455c539-59fa-4d6a-b463-6b5b3c5cc61c" providerId="ADAL" clId="{CD485FB9-CE21-494E-BA5A-15A5EA898CFD}" dt="2023-12-13T20:28:58.468" v="38" actId="2696"/>
        <pc:sldMkLst>
          <pc:docMk/>
          <pc:sldMk cId="463668155" sldId="319"/>
        </pc:sldMkLst>
      </pc:sldChg>
      <pc:sldChg chg="modSp add del mod">
        <pc:chgData name="Zhu, Nina" userId="3455c539-59fa-4d6a-b463-6b5b3c5cc61c" providerId="ADAL" clId="{CD485FB9-CE21-494E-BA5A-15A5EA898CFD}" dt="2023-12-14T11:31:33.298" v="3735" actId="2696"/>
        <pc:sldMkLst>
          <pc:docMk/>
          <pc:sldMk cId="2859164194" sldId="319"/>
        </pc:sldMkLst>
        <pc:spChg chg="mod">
          <ac:chgData name="Zhu, Nina" userId="3455c539-59fa-4d6a-b463-6b5b3c5cc61c" providerId="ADAL" clId="{CD485FB9-CE21-494E-BA5A-15A5EA898CFD}" dt="2023-12-14T09:37:06.382" v="1693" actId="20577"/>
          <ac:spMkLst>
            <pc:docMk/>
            <pc:sldMk cId="2859164194" sldId="319"/>
            <ac:spMk id="2" creationId="{CBB7B5B4-944E-9076-65F8-472E3F006694}"/>
          </ac:spMkLst>
        </pc:spChg>
        <pc:spChg chg="mod">
          <ac:chgData name="Zhu, Nina" userId="3455c539-59fa-4d6a-b463-6b5b3c5cc61c" providerId="ADAL" clId="{CD485FB9-CE21-494E-BA5A-15A5EA898CFD}" dt="2023-12-14T09:56:12.744" v="2765" actId="20577"/>
          <ac:spMkLst>
            <pc:docMk/>
            <pc:sldMk cId="2859164194" sldId="319"/>
            <ac:spMk id="3" creationId="{1E65B5A3-E1F4-1D41-2E41-C949D2C7E52A}"/>
          </ac:spMkLst>
        </pc:spChg>
      </pc:sldChg>
      <pc:sldChg chg="delSp modSp add del mod">
        <pc:chgData name="Zhu, Nina" userId="3455c539-59fa-4d6a-b463-6b5b3c5cc61c" providerId="ADAL" clId="{CD485FB9-CE21-494E-BA5A-15A5EA898CFD}" dt="2023-12-14T11:31:40.215" v="3737" actId="2696"/>
        <pc:sldMkLst>
          <pc:docMk/>
          <pc:sldMk cId="1067370401" sldId="320"/>
        </pc:sldMkLst>
        <pc:spChg chg="mod">
          <ac:chgData name="Zhu, Nina" userId="3455c539-59fa-4d6a-b463-6b5b3c5cc61c" providerId="ADAL" clId="{CD485FB9-CE21-494E-BA5A-15A5EA898CFD}" dt="2023-12-14T11:31:38.599" v="3736" actId="21"/>
          <ac:spMkLst>
            <pc:docMk/>
            <pc:sldMk cId="1067370401" sldId="320"/>
            <ac:spMk id="3" creationId="{C9A3CC47-A2F4-3F09-DADA-24F7F564B820}"/>
          </ac:spMkLst>
        </pc:spChg>
        <pc:picChg chg="del">
          <ac:chgData name="Zhu, Nina" userId="3455c539-59fa-4d6a-b463-6b5b3c5cc61c" providerId="ADAL" clId="{CD485FB9-CE21-494E-BA5A-15A5EA898CFD}" dt="2023-12-14T09:49:08.934" v="2455" actId="478"/>
          <ac:picMkLst>
            <pc:docMk/>
            <pc:sldMk cId="1067370401" sldId="320"/>
            <ac:picMk id="7" creationId="{04A60907-9CDD-EE39-B093-789235A0FE42}"/>
          </ac:picMkLst>
        </pc:picChg>
      </pc:sldChg>
      <pc:sldChg chg="del">
        <pc:chgData name="Zhu, Nina" userId="3455c539-59fa-4d6a-b463-6b5b3c5cc61c" providerId="ADAL" clId="{CD485FB9-CE21-494E-BA5A-15A5EA898CFD}" dt="2023-12-13T20:28:54.193" v="30" actId="2696"/>
        <pc:sldMkLst>
          <pc:docMk/>
          <pc:sldMk cId="2689036610" sldId="320"/>
        </pc:sldMkLst>
      </pc:sldChg>
      <pc:sldChg chg="addSp delSp modSp add mod">
        <pc:chgData name="Zhu, Nina" userId="3455c539-59fa-4d6a-b463-6b5b3c5cc61c" providerId="ADAL" clId="{CD485FB9-CE21-494E-BA5A-15A5EA898CFD}" dt="2023-12-14T11:47:46.323" v="3823" actId="14100"/>
        <pc:sldMkLst>
          <pc:docMk/>
          <pc:sldMk cId="579025040" sldId="321"/>
        </pc:sldMkLst>
        <pc:spChg chg="mod">
          <ac:chgData name="Zhu, Nina" userId="3455c539-59fa-4d6a-b463-6b5b3c5cc61c" providerId="ADAL" clId="{CD485FB9-CE21-494E-BA5A-15A5EA898CFD}" dt="2023-12-14T11:04:47.851" v="3188" actId="20577"/>
          <ac:spMkLst>
            <pc:docMk/>
            <pc:sldMk cId="579025040" sldId="321"/>
            <ac:spMk id="2" creationId="{614E1047-31EC-9013-29C8-E58101D9BEBD}"/>
          </ac:spMkLst>
        </pc:spChg>
        <pc:spChg chg="del">
          <ac:chgData name="Zhu, Nina" userId="3455c539-59fa-4d6a-b463-6b5b3c5cc61c" providerId="ADAL" clId="{CD485FB9-CE21-494E-BA5A-15A5EA898CFD}" dt="2023-12-14T11:04:37.714" v="3176" actId="478"/>
          <ac:spMkLst>
            <pc:docMk/>
            <pc:sldMk cId="579025040" sldId="321"/>
            <ac:spMk id="3" creationId="{56761578-B2E6-4E9D-82E3-6DD5C5FC4E56}"/>
          </ac:spMkLst>
        </pc:spChg>
        <pc:spChg chg="add del mod">
          <ac:chgData name="Zhu, Nina" userId="3455c539-59fa-4d6a-b463-6b5b3c5cc61c" providerId="ADAL" clId="{CD485FB9-CE21-494E-BA5A-15A5EA898CFD}" dt="2023-12-14T11:04:49.735" v="3189" actId="478"/>
          <ac:spMkLst>
            <pc:docMk/>
            <pc:sldMk cId="579025040" sldId="321"/>
            <ac:spMk id="7" creationId="{23A370E0-F774-DC04-4659-FABC7A46B636}"/>
          </ac:spMkLst>
        </pc:spChg>
        <pc:picChg chg="add mod">
          <ac:chgData name="Zhu, Nina" userId="3455c539-59fa-4d6a-b463-6b5b3c5cc61c" providerId="ADAL" clId="{CD485FB9-CE21-494E-BA5A-15A5EA898CFD}" dt="2023-12-14T11:47:41.996" v="3821" actId="1076"/>
          <ac:picMkLst>
            <pc:docMk/>
            <pc:sldMk cId="579025040" sldId="321"/>
            <ac:picMk id="8" creationId="{824AF6EF-DD33-B10D-0B56-2B7CA2FCAB90}"/>
          </ac:picMkLst>
        </pc:picChg>
        <pc:picChg chg="add mod">
          <ac:chgData name="Zhu, Nina" userId="3455c539-59fa-4d6a-b463-6b5b3c5cc61c" providerId="ADAL" clId="{CD485FB9-CE21-494E-BA5A-15A5EA898CFD}" dt="2023-12-14T11:47:28.588" v="3815" actId="1076"/>
          <ac:picMkLst>
            <pc:docMk/>
            <pc:sldMk cId="579025040" sldId="321"/>
            <ac:picMk id="1026" creationId="{D0706CEE-D85C-BD76-B941-AEA59FD042F0}"/>
          </ac:picMkLst>
        </pc:picChg>
        <pc:picChg chg="add mod">
          <ac:chgData name="Zhu, Nina" userId="3455c539-59fa-4d6a-b463-6b5b3c5cc61c" providerId="ADAL" clId="{CD485FB9-CE21-494E-BA5A-15A5EA898CFD}" dt="2023-12-14T11:47:46.323" v="3823" actId="14100"/>
          <ac:picMkLst>
            <pc:docMk/>
            <pc:sldMk cId="579025040" sldId="321"/>
            <ac:picMk id="1028" creationId="{E6143316-9BB5-2049-B0E1-07E611B7CB38}"/>
          </ac:picMkLst>
        </pc:picChg>
      </pc:sldChg>
      <pc:sldChg chg="del">
        <pc:chgData name="Zhu, Nina" userId="3455c539-59fa-4d6a-b463-6b5b3c5cc61c" providerId="ADAL" clId="{CD485FB9-CE21-494E-BA5A-15A5EA898CFD}" dt="2023-12-13T20:28:57.111" v="35" actId="2696"/>
        <pc:sldMkLst>
          <pc:docMk/>
          <pc:sldMk cId="4206332137" sldId="321"/>
        </pc:sldMkLst>
      </pc:sldChg>
      <pc:sldChg chg="add del">
        <pc:chgData name="Zhu, Nina" userId="3455c539-59fa-4d6a-b463-6b5b3c5cc61c" providerId="ADAL" clId="{CD485FB9-CE21-494E-BA5A-15A5EA898CFD}" dt="2023-12-14T11:06:40.987" v="3203" actId="2696"/>
        <pc:sldMkLst>
          <pc:docMk/>
          <pc:sldMk cId="675722738" sldId="322"/>
        </pc:sldMkLst>
      </pc:sldChg>
      <pc:sldChg chg="add del">
        <pc:chgData name="Zhu, Nina" userId="3455c539-59fa-4d6a-b463-6b5b3c5cc61c" providerId="ADAL" clId="{CD485FB9-CE21-494E-BA5A-15A5EA898CFD}" dt="2023-12-14T11:04:39.257" v="3178"/>
        <pc:sldMkLst>
          <pc:docMk/>
          <pc:sldMk cId="2497243045" sldId="322"/>
        </pc:sldMkLst>
      </pc:sldChg>
      <pc:sldChg chg="del">
        <pc:chgData name="Zhu, Nina" userId="3455c539-59fa-4d6a-b463-6b5b3c5cc61c" providerId="ADAL" clId="{CD485FB9-CE21-494E-BA5A-15A5EA898CFD}" dt="2023-12-13T20:28:57.576" v="36" actId="2696"/>
        <pc:sldMkLst>
          <pc:docMk/>
          <pc:sldMk cId="4085565877" sldId="322"/>
        </pc:sldMkLst>
      </pc:sldChg>
      <pc:sldChg chg="addSp delSp modSp add mod">
        <pc:chgData name="Zhu, Nina" userId="3455c539-59fa-4d6a-b463-6b5b3c5cc61c" providerId="ADAL" clId="{CD485FB9-CE21-494E-BA5A-15A5EA898CFD}" dt="2023-12-14T11:23:12.247" v="3505"/>
        <pc:sldMkLst>
          <pc:docMk/>
          <pc:sldMk cId="2052815216" sldId="323"/>
        </pc:sldMkLst>
        <pc:spChg chg="mod">
          <ac:chgData name="Zhu, Nina" userId="3455c539-59fa-4d6a-b463-6b5b3c5cc61c" providerId="ADAL" clId="{CD485FB9-CE21-494E-BA5A-15A5EA898CFD}" dt="2023-12-14T11:14:30.703" v="3341" actId="20577"/>
          <ac:spMkLst>
            <pc:docMk/>
            <pc:sldMk cId="2052815216" sldId="323"/>
            <ac:spMk id="2" creationId="{614E1047-31EC-9013-29C8-E58101D9BEBD}"/>
          </ac:spMkLst>
        </pc:spChg>
        <pc:spChg chg="add del mod">
          <ac:chgData name="Zhu, Nina" userId="3455c539-59fa-4d6a-b463-6b5b3c5cc61c" providerId="ADAL" clId="{CD485FB9-CE21-494E-BA5A-15A5EA898CFD}" dt="2023-12-14T11:12:25.713" v="3330" actId="478"/>
          <ac:spMkLst>
            <pc:docMk/>
            <pc:sldMk cId="2052815216" sldId="323"/>
            <ac:spMk id="3" creationId="{17EA017E-D2FC-8774-62E0-2BCD7ACB0C86}"/>
          </ac:spMkLst>
        </pc:spChg>
        <pc:spChg chg="add del mod">
          <ac:chgData name="Zhu, Nina" userId="3455c539-59fa-4d6a-b463-6b5b3c5cc61c" providerId="ADAL" clId="{CD485FB9-CE21-494E-BA5A-15A5EA898CFD}" dt="2023-12-14T11:12:29.639" v="3333" actId="478"/>
          <ac:spMkLst>
            <pc:docMk/>
            <pc:sldMk cId="2052815216" sldId="323"/>
            <ac:spMk id="7" creationId="{01369ED8-A104-6914-5DDB-7604139683B7}"/>
          </ac:spMkLst>
        </pc:spChg>
        <pc:spChg chg="add del mod">
          <ac:chgData name="Zhu, Nina" userId="3455c539-59fa-4d6a-b463-6b5b3c5cc61c" providerId="ADAL" clId="{CD485FB9-CE21-494E-BA5A-15A5EA898CFD}" dt="2023-12-14T11:12:31.351" v="3335"/>
          <ac:spMkLst>
            <pc:docMk/>
            <pc:sldMk cId="2052815216" sldId="323"/>
            <ac:spMk id="9" creationId="{D1D62720-B7A4-E9DA-632B-48324110630E}"/>
          </ac:spMkLst>
        </pc:spChg>
        <pc:spChg chg="add mod">
          <ac:chgData name="Zhu, Nina" userId="3455c539-59fa-4d6a-b463-6b5b3c5cc61c" providerId="ADAL" clId="{CD485FB9-CE21-494E-BA5A-15A5EA898CFD}" dt="2023-12-14T11:21:08.835" v="3493" actId="20577"/>
          <ac:spMkLst>
            <pc:docMk/>
            <pc:sldMk cId="2052815216" sldId="323"/>
            <ac:spMk id="12" creationId="{943ACEFB-1E64-1101-B36C-3F996A5A6B75}"/>
          </ac:spMkLst>
        </pc:spChg>
        <pc:spChg chg="add del">
          <ac:chgData name="Zhu, Nina" userId="3455c539-59fa-4d6a-b463-6b5b3c5cc61c" providerId="ADAL" clId="{CD485FB9-CE21-494E-BA5A-15A5EA898CFD}" dt="2023-12-14T11:23:12.247" v="3505"/>
          <ac:spMkLst>
            <pc:docMk/>
            <pc:sldMk cId="2052815216" sldId="323"/>
            <ac:spMk id="13" creationId="{1CD8310C-0762-8FEF-7545-1634A6AAE08E}"/>
          </ac:spMkLst>
        </pc:spChg>
        <pc:picChg chg="del">
          <ac:chgData name="Zhu, Nina" userId="3455c539-59fa-4d6a-b463-6b5b3c5cc61c" providerId="ADAL" clId="{CD485FB9-CE21-494E-BA5A-15A5EA898CFD}" dt="2023-12-14T11:06:46.684" v="3205" actId="478"/>
          <ac:picMkLst>
            <pc:docMk/>
            <pc:sldMk cId="2052815216" sldId="323"/>
            <ac:picMk id="8" creationId="{824AF6EF-DD33-B10D-0B56-2B7CA2FCAB90}"/>
          </ac:picMkLst>
        </pc:picChg>
        <pc:picChg chg="add mod">
          <ac:chgData name="Zhu, Nina" userId="3455c539-59fa-4d6a-b463-6b5b3c5cc61c" providerId="ADAL" clId="{CD485FB9-CE21-494E-BA5A-15A5EA898CFD}" dt="2023-12-14T11:21:17.036" v="3495" actId="1076"/>
          <ac:picMkLst>
            <pc:docMk/>
            <pc:sldMk cId="2052815216" sldId="323"/>
            <ac:picMk id="11" creationId="{B10CE710-8E75-5BA0-C9CC-A9ADADBA3D53}"/>
          </ac:picMkLst>
        </pc:picChg>
        <pc:picChg chg="del">
          <ac:chgData name="Zhu, Nina" userId="3455c539-59fa-4d6a-b463-6b5b3c5cc61c" providerId="ADAL" clId="{CD485FB9-CE21-494E-BA5A-15A5EA898CFD}" dt="2023-12-14T11:06:45.218" v="3204" actId="478"/>
          <ac:picMkLst>
            <pc:docMk/>
            <pc:sldMk cId="2052815216" sldId="323"/>
            <ac:picMk id="1026" creationId="{D0706CEE-D85C-BD76-B941-AEA59FD042F0}"/>
          </ac:picMkLst>
        </pc:picChg>
      </pc:sldChg>
      <pc:sldChg chg="addSp delSp modSp add del mod">
        <pc:chgData name="Zhu, Nina" userId="3455c539-59fa-4d6a-b463-6b5b3c5cc61c" providerId="ADAL" clId="{CD485FB9-CE21-494E-BA5A-15A5EA898CFD}" dt="2023-12-14T11:26:04.168" v="3559" actId="2696"/>
        <pc:sldMkLst>
          <pc:docMk/>
          <pc:sldMk cId="2410415442" sldId="324"/>
        </pc:sldMkLst>
        <pc:spChg chg="del">
          <ac:chgData name="Zhu, Nina" userId="3455c539-59fa-4d6a-b463-6b5b3c5cc61c" providerId="ADAL" clId="{CD485FB9-CE21-494E-BA5A-15A5EA898CFD}" dt="2023-12-14T11:21:53.957" v="3497" actId="478"/>
          <ac:spMkLst>
            <pc:docMk/>
            <pc:sldMk cId="2410415442" sldId="324"/>
            <ac:spMk id="2" creationId="{614E1047-31EC-9013-29C8-E58101D9BEBD}"/>
          </ac:spMkLst>
        </pc:spChg>
        <pc:spChg chg="add del mod">
          <ac:chgData name="Zhu, Nina" userId="3455c539-59fa-4d6a-b463-6b5b3c5cc61c" providerId="ADAL" clId="{CD485FB9-CE21-494E-BA5A-15A5EA898CFD}" dt="2023-12-14T11:21:55.906" v="3498" actId="478"/>
          <ac:spMkLst>
            <pc:docMk/>
            <pc:sldMk cId="2410415442" sldId="324"/>
            <ac:spMk id="6" creationId="{564E1C4E-C8CC-0361-62F7-648067A7A32D}"/>
          </ac:spMkLst>
        </pc:spChg>
        <pc:spChg chg="add del mod">
          <ac:chgData name="Zhu, Nina" userId="3455c539-59fa-4d6a-b463-6b5b3c5cc61c" providerId="ADAL" clId="{CD485FB9-CE21-494E-BA5A-15A5EA898CFD}" dt="2023-12-14T11:22:05.721" v="3501" actId="478"/>
          <ac:spMkLst>
            <pc:docMk/>
            <pc:sldMk cId="2410415442" sldId="324"/>
            <ac:spMk id="8" creationId="{B7A5CF7B-5697-5054-6572-685F851A0831}"/>
          </ac:spMkLst>
        </pc:spChg>
        <pc:spChg chg="add del">
          <ac:chgData name="Zhu, Nina" userId="3455c539-59fa-4d6a-b463-6b5b3c5cc61c" providerId="ADAL" clId="{CD485FB9-CE21-494E-BA5A-15A5EA898CFD}" dt="2023-12-14T11:23:22.705" v="3507"/>
          <ac:spMkLst>
            <pc:docMk/>
            <pc:sldMk cId="2410415442" sldId="324"/>
            <ac:spMk id="9" creationId="{F08075D4-8ED5-B1D7-7228-B2B9CE8592C0}"/>
          </ac:spMkLst>
        </pc:spChg>
        <pc:spChg chg="add mod">
          <ac:chgData name="Zhu, Nina" userId="3455c539-59fa-4d6a-b463-6b5b3c5cc61c" providerId="ADAL" clId="{CD485FB9-CE21-494E-BA5A-15A5EA898CFD}" dt="2023-12-14T11:26:00.851" v="3558" actId="20577"/>
          <ac:spMkLst>
            <pc:docMk/>
            <pc:sldMk cId="2410415442" sldId="324"/>
            <ac:spMk id="10" creationId="{ECACD79A-3812-E52F-A5B6-AD4EA492437D}"/>
          </ac:spMkLst>
        </pc:spChg>
        <pc:spChg chg="del mod">
          <ac:chgData name="Zhu, Nina" userId="3455c539-59fa-4d6a-b463-6b5b3c5cc61c" providerId="ADAL" clId="{CD485FB9-CE21-494E-BA5A-15A5EA898CFD}" dt="2023-12-14T11:22:03.175" v="3500" actId="478"/>
          <ac:spMkLst>
            <pc:docMk/>
            <pc:sldMk cId="2410415442" sldId="324"/>
            <ac:spMk id="12" creationId="{943ACEFB-1E64-1101-B36C-3F996A5A6B75}"/>
          </ac:spMkLst>
        </pc:spChg>
        <pc:picChg chg="del mod">
          <ac:chgData name="Zhu, Nina" userId="3455c539-59fa-4d6a-b463-6b5b3c5cc61c" providerId="ADAL" clId="{CD485FB9-CE21-494E-BA5A-15A5EA898CFD}" dt="2023-12-14T11:22:09.589" v="3503" actId="478"/>
          <ac:picMkLst>
            <pc:docMk/>
            <pc:sldMk cId="2410415442" sldId="324"/>
            <ac:picMk id="11" creationId="{B10CE710-8E75-5BA0-C9CC-A9ADADBA3D53}"/>
          </ac:picMkLst>
        </pc:picChg>
        <pc:picChg chg="add mod">
          <ac:chgData name="Zhu, Nina" userId="3455c539-59fa-4d6a-b463-6b5b3c5cc61c" providerId="ADAL" clId="{CD485FB9-CE21-494E-BA5A-15A5EA898CFD}" dt="2023-12-14T11:25:35.882" v="3529" actId="14100"/>
          <ac:picMkLst>
            <pc:docMk/>
            <pc:sldMk cId="2410415442" sldId="324"/>
            <ac:picMk id="3076" creationId="{81BE1450-03E1-6D33-C0E1-FE0ECC56F579}"/>
          </ac:picMkLst>
        </pc:picChg>
        <pc:picChg chg="add mod">
          <ac:chgData name="Zhu, Nina" userId="3455c539-59fa-4d6a-b463-6b5b3c5cc61c" providerId="ADAL" clId="{CD485FB9-CE21-494E-BA5A-15A5EA898CFD}" dt="2023-12-14T11:25:17.418" v="3525" actId="1076"/>
          <ac:picMkLst>
            <pc:docMk/>
            <pc:sldMk cId="2410415442" sldId="324"/>
            <ac:picMk id="3078" creationId="{81E4BE08-AC22-69F4-B999-1E0F6FD30BAA}"/>
          </ac:picMkLst>
        </pc:picChg>
        <pc:picChg chg="add mod">
          <ac:chgData name="Zhu, Nina" userId="3455c539-59fa-4d6a-b463-6b5b3c5cc61c" providerId="ADAL" clId="{CD485FB9-CE21-494E-BA5A-15A5EA898CFD}" dt="2023-12-14T11:25:27.497" v="3528" actId="14100"/>
          <ac:picMkLst>
            <pc:docMk/>
            <pc:sldMk cId="2410415442" sldId="324"/>
            <ac:picMk id="3080" creationId="{F749377A-293A-9BD3-F6C2-85F9AF5F8673}"/>
          </ac:picMkLst>
        </pc:picChg>
      </pc:sldChg>
      <pc:sldChg chg="modSp add mod">
        <pc:chgData name="Zhu, Nina" userId="3455c539-59fa-4d6a-b463-6b5b3c5cc61c" providerId="ADAL" clId="{CD485FB9-CE21-494E-BA5A-15A5EA898CFD}" dt="2023-12-14T11:32:55.180" v="3812" actId="20577"/>
        <pc:sldMkLst>
          <pc:docMk/>
          <pc:sldMk cId="3973827970" sldId="324"/>
        </pc:sldMkLst>
        <pc:spChg chg="mod">
          <ac:chgData name="Zhu, Nina" userId="3455c539-59fa-4d6a-b463-6b5b3c5cc61c" providerId="ADAL" clId="{CD485FB9-CE21-494E-BA5A-15A5EA898CFD}" dt="2023-12-14T11:32:55.180" v="3812" actId="20577"/>
          <ac:spMkLst>
            <pc:docMk/>
            <pc:sldMk cId="3973827970" sldId="324"/>
            <ac:spMk id="3" creationId="{1E65B5A3-E1F4-1D41-2E41-C949D2C7E52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6 June, 2024</a:t>
            </a:fld>
            <a:endParaRPr lang="en-US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; including electronic patient records and hospital bed occupancy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6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; including electronic patient records and hospital bed occupancy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68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; including electronic patient records and hospital bed occupancy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86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Standardisation</a:t>
            </a:r>
            <a:r>
              <a:rPr lang="en-US" dirty="0"/>
              <a:t> – here we mapped the reporting metrics of the main HCAI surveillance networks and see variations</a:t>
            </a:r>
          </a:p>
          <a:p>
            <a:r>
              <a:rPr lang="en-US" dirty="0"/>
              <a:t>The diagnostics and case definitions also are inconsistent </a:t>
            </a:r>
          </a:p>
          <a:p>
            <a:r>
              <a:rPr lang="en-US" dirty="0"/>
              <a:t>Additionally, we want to move away from replying on blood cultures and adopt new diagnostics (like the microneedles).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61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; including electronic patient records and hospital bed occupancy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94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Standardisation</a:t>
            </a:r>
            <a:r>
              <a:rPr lang="en-US" dirty="0"/>
              <a:t> – here we mapped the reporting metrics of the main HCAI surveillance networks and see variations</a:t>
            </a:r>
          </a:p>
          <a:p>
            <a:r>
              <a:rPr lang="en-US" dirty="0"/>
              <a:t>The diagnostics and case definitions also are inconsistent </a:t>
            </a:r>
          </a:p>
          <a:p>
            <a:r>
              <a:rPr lang="en-US" dirty="0"/>
              <a:t>Additionally, we want to move away from replying on blood cultures and adopt new diagnostics (like the microneedles).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0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; including electronic patient records and hospital bed occupancy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; including electronic patient records and hospital bed occupancy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03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; including electronic patient records and hospital bed occupancy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51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; including electronic patient records and hospital bed occupancy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43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; including electronic patient records and hospital bed occupancy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8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61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Expert consensus in the importance and feasibility, will revisit later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6 June,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2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 sz="1200"/>
            </a:lvl3pPr>
            <a:lvl4pPr>
              <a:buClr>
                <a:srgbClr val="002548"/>
              </a:buClr>
              <a:defRPr sz="1200"/>
            </a:lvl4pPr>
            <a:lvl5pPr>
              <a:buClr>
                <a:srgbClr val="002548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“Click to add a quote”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/>
              <a:t>Click to add quote attribution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3E7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Use data linkage to support AMR research through a whole-systems 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4117906"/>
            <a:ext cx="4812030" cy="928656"/>
          </a:xfrm>
        </p:spPr>
        <p:txBody>
          <a:bodyPr/>
          <a:lstStyle/>
          <a:p>
            <a:r>
              <a:rPr lang="en-US" dirty="0"/>
              <a:t>Nina Zhu</a:t>
            </a:r>
          </a:p>
          <a:p>
            <a:r>
              <a:rPr lang="en-US" dirty="0"/>
              <a:t>CAMO-Net Data Theme Meeting, Kampala, Uganda</a:t>
            </a:r>
          </a:p>
          <a:p>
            <a:r>
              <a:rPr lang="en-US" dirty="0"/>
              <a:t>06 June 2024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 descr="About Us | Research groups | Imperial College London">
            <a:extLst>
              <a:ext uri="{FF2B5EF4-FFF2-40B4-BE49-F238E27FC236}">
                <a16:creationId xmlns:a16="http://schemas.microsoft.com/office/drawing/2014/main" id="{7251D5CA-B5C3-84D3-95DC-E0158A228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38056" y="0"/>
            <a:ext cx="2048744" cy="150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32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4000BE-3684-E517-CACC-FF3A18C9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E1705-60B3-73B1-4B9D-7B72826F7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CF1F60-7740-7CC9-3B7D-F5C57A6EF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218AA6-1E80-0F83-0069-292719FF43E0}"/>
              </a:ext>
            </a:extLst>
          </p:cNvPr>
          <p:cNvSpPr/>
          <p:nvPr/>
        </p:nvSpPr>
        <p:spPr>
          <a:xfrm>
            <a:off x="1756775" y="1186029"/>
            <a:ext cx="5630449" cy="8094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Denominator: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essential when estimating prevalence and incidence, also indicates capacity / interruption of service</a:t>
            </a:r>
            <a:endParaRPr lang="en-GB" sz="1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4C9204-4D10-F9E6-FCEE-9EAD9CE8EB45}"/>
              </a:ext>
            </a:extLst>
          </p:cNvPr>
          <p:cNvSpPr txBox="1"/>
          <p:nvPr/>
        </p:nvSpPr>
        <p:spPr>
          <a:xfrm>
            <a:off x="7891396" y="6581001"/>
            <a:ext cx="1252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Zhu, CID, 2021</a:t>
            </a:r>
            <a:endParaRPr lang="en-US" sz="1200" dirty="0"/>
          </a:p>
        </p:txBody>
      </p:sp>
      <p:pic>
        <p:nvPicPr>
          <p:cNvPr id="4" name="Picture 3" descr="A graph of a number of patients with covid-19&#10;&#10;Description automatically generated">
            <a:extLst>
              <a:ext uri="{FF2B5EF4-FFF2-40B4-BE49-F238E27FC236}">
                <a16:creationId xmlns:a16="http://schemas.microsoft.com/office/drawing/2014/main" id="{C5BA7AEC-BF05-2550-A504-24C751EEEC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853" y="2297343"/>
            <a:ext cx="6472947" cy="385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8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D78636-B3B6-1BA5-BB6C-34F8C3C8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6" y="1186241"/>
            <a:ext cx="8790248" cy="5063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04D11-6183-0943-B18E-3B94737FD201}"/>
              </a:ext>
            </a:extLst>
          </p:cNvPr>
          <p:cNvSpPr txBox="1"/>
          <p:nvPr/>
        </p:nvSpPr>
        <p:spPr>
          <a:xfrm>
            <a:off x="5390147" y="6581001"/>
            <a:ext cx="3753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Cocker, 2024, Nature Reviews Microbiology </a:t>
            </a:r>
            <a:r>
              <a:rPr lang="en-US" sz="1200" i="1" dirty="0"/>
              <a:t>in press</a:t>
            </a:r>
          </a:p>
        </p:txBody>
      </p:sp>
      <p:pic>
        <p:nvPicPr>
          <p:cNvPr id="11266" name="Picture 2" descr="Derek COCKER | NIHR Academic Clinical ...">
            <a:extLst>
              <a:ext uri="{FF2B5EF4-FFF2-40B4-BE49-F238E27FC236}">
                <a16:creationId xmlns:a16="http://schemas.microsoft.com/office/drawing/2014/main" id="{7BEEDEE9-FA14-FB29-2CCD-DF7EA7A3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6043" y="69747"/>
            <a:ext cx="1077957" cy="107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en minutes with Dr Gabriel Birgand of ...">
            <a:extLst>
              <a:ext uri="{FF2B5EF4-FFF2-40B4-BE49-F238E27FC236}">
                <a16:creationId xmlns:a16="http://schemas.microsoft.com/office/drawing/2014/main" id="{E79A941E-17B2-CC30-5CF4-181B57685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470"/>
          <a:stretch/>
        </p:blipFill>
        <p:spPr bwMode="auto">
          <a:xfrm>
            <a:off x="6988088" y="0"/>
            <a:ext cx="1077956" cy="114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50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Specimen-based AMR surveillance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I on X: &quot;When it comes to fighting #AntibioticResistance, data from nat'l  labs are essential to building global picture of how #AMR spreads. Nat'l  labs are working to better coordinate w/ @WHO">
            <a:extLst>
              <a:ext uri="{FF2B5EF4-FFF2-40B4-BE49-F238E27FC236}">
                <a16:creationId xmlns:a16="http://schemas.microsoft.com/office/drawing/2014/main" id="{473A8845-F540-FE9C-CC27-D2C82B5F6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033455"/>
            <a:ext cx="3952390" cy="377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F5D4DB-7C89-0247-3352-DC50CC9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848" y="2757475"/>
            <a:ext cx="4289262" cy="30531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Key issues:</a:t>
            </a:r>
          </a:p>
          <a:p>
            <a:r>
              <a:rPr lang="en-US" dirty="0">
                <a:latin typeface="+mn-lt"/>
              </a:rPr>
              <a:t>Metadata: minimal requirement (species, AST, type of specimen); additional: demographic, epidemiological variables</a:t>
            </a:r>
          </a:p>
          <a:p>
            <a:r>
              <a:rPr lang="en-US" dirty="0">
                <a:latin typeface="+mn-lt"/>
              </a:rPr>
              <a:t>Microbiological investigation vs routine surveillance</a:t>
            </a:r>
          </a:p>
          <a:p>
            <a:r>
              <a:rPr lang="en-US" dirty="0">
                <a:latin typeface="+mn-lt"/>
              </a:rPr>
              <a:t>Isolate-based (positives only) vs specimen-based (with denominators)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89F9C-65C7-B915-E51A-1812BE614F68}"/>
              </a:ext>
            </a:extLst>
          </p:cNvPr>
          <p:cNvSpPr txBox="1"/>
          <p:nvPr/>
        </p:nvSpPr>
        <p:spPr>
          <a:xfrm>
            <a:off x="7555230" y="6581001"/>
            <a:ext cx="1588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WHO GLASS, 2014</a:t>
            </a:r>
          </a:p>
        </p:txBody>
      </p:sp>
    </p:spTree>
    <p:extLst>
      <p:ext uri="{BB962C8B-B14F-4D97-AF65-F5344CB8AC3E}">
        <p14:creationId xmlns:p14="http://schemas.microsoft.com/office/powerpoint/2010/main" val="104705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Case-based HCAI surveillance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ealth-Care Associated Infection Surveillance Part 2 | Infection ...">
            <a:extLst>
              <a:ext uri="{FF2B5EF4-FFF2-40B4-BE49-F238E27FC236}">
                <a16:creationId xmlns:a16="http://schemas.microsoft.com/office/drawing/2014/main" id="{6675EBDF-A1E5-D9B6-388C-A00DF4DE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150109"/>
            <a:ext cx="3172138" cy="307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283F21-0088-76B8-ABD8-AB81B90E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4410" y="1211118"/>
            <a:ext cx="3952390" cy="30531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Key issues:</a:t>
            </a:r>
          </a:p>
          <a:p>
            <a:r>
              <a:rPr lang="en-US" dirty="0">
                <a:latin typeface="+mn-lt"/>
              </a:rPr>
              <a:t>Metadata: patient demographic, device / procedures</a:t>
            </a:r>
          </a:p>
          <a:p>
            <a:r>
              <a:rPr lang="en-US" dirty="0">
                <a:latin typeface="+mn-lt"/>
              </a:rPr>
              <a:t>Denominators: number of patients, patient-days, device-days, and procedures</a:t>
            </a:r>
          </a:p>
          <a:p>
            <a:r>
              <a:rPr lang="en-US" dirty="0">
                <a:latin typeface="+mn-lt"/>
              </a:rPr>
              <a:t>Reporting: incidence vs prevalence</a:t>
            </a:r>
          </a:p>
          <a:p>
            <a:r>
              <a:rPr lang="en-US" sz="1800" dirty="0"/>
              <a:t>Risk stratification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Case identified with or without individual review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8B6FD6-46AA-3D60-363A-443DA9360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602600"/>
              </p:ext>
            </p:extLst>
          </p:nvPr>
        </p:nvGraphicFramePr>
        <p:xfrm>
          <a:off x="3629338" y="4555948"/>
          <a:ext cx="5334000" cy="1620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659380">
                  <a:extLst>
                    <a:ext uri="{9D8B030D-6E8A-4147-A177-3AD203B41FA5}">
                      <a16:colId xmlns:a16="http://schemas.microsoft.com/office/drawing/2014/main" val="2488169497"/>
                    </a:ext>
                  </a:extLst>
                </a:gridCol>
                <a:gridCol w="2674620">
                  <a:extLst>
                    <a:ext uri="{9D8B030D-6E8A-4147-A177-3AD203B41FA5}">
                      <a16:colId xmlns:a16="http://schemas.microsoft.com/office/drawing/2014/main" val="2247721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review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42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IPC workload – disruption</a:t>
                      </a:r>
                    </a:p>
                    <a:p>
                      <a:r>
                        <a:rPr lang="en-US" sz="1400" dirty="0"/>
                        <a:t>Delay / missed in reporting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Can be retrospectively done with routine data but with limited validity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11316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Risk factors / risk stratifications</a:t>
                      </a:r>
                    </a:p>
                    <a:p>
                      <a:r>
                        <a:rPr lang="en-US" sz="1400" dirty="0"/>
                        <a:t>Treatment and outcomes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9856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009F336-5119-C4F6-D825-83D850113AC0}"/>
              </a:ext>
            </a:extLst>
          </p:cNvPr>
          <p:cNvSpPr txBox="1"/>
          <p:nvPr/>
        </p:nvSpPr>
        <p:spPr>
          <a:xfrm>
            <a:off x="6172200" y="6581001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University of Washington IPC training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65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AMU surveillance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283F21-0088-76B8-ABD8-AB81B90E3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34806"/>
            <a:ext cx="4277638" cy="30531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Key issues:</a:t>
            </a:r>
          </a:p>
          <a:p>
            <a:r>
              <a:rPr lang="en-US" dirty="0">
                <a:latin typeface="+mn-lt"/>
              </a:rPr>
              <a:t>Prescribing indicators relying on point-prevalence surveys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Prescribing vs dispensing</a:t>
            </a:r>
          </a:p>
          <a:p>
            <a:r>
              <a:rPr lang="en-US" dirty="0">
                <a:latin typeface="+mn-lt"/>
              </a:rPr>
              <a:t>Over-the-counter / online purchase</a:t>
            </a:r>
          </a:p>
          <a:p>
            <a:r>
              <a:rPr lang="en-US" dirty="0">
                <a:latin typeface="+mn-lt"/>
              </a:rPr>
              <a:t>Data from health and/or non-health sectors (e.g., importing/exporting, retailers, pharmaceutical firms)</a:t>
            </a:r>
          </a:p>
          <a:p>
            <a:endParaRPr lang="en-US" dirty="0">
              <a:latin typeface="+mn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6400BF-33A0-8645-934F-6301FA08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4838" y="1370019"/>
            <a:ext cx="4207794" cy="45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A26A30-1419-8326-2636-9EDDFEA94BF0}"/>
              </a:ext>
            </a:extLst>
          </p:cNvPr>
          <p:cNvSpPr txBox="1"/>
          <p:nvPr/>
        </p:nvSpPr>
        <p:spPr>
          <a:xfrm>
            <a:off x="8103870" y="6581001"/>
            <a:ext cx="10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ECDC, 2018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5575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Genomic surveillance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logo for a company&#10;&#10;Description automatically generated">
            <a:extLst>
              <a:ext uri="{FF2B5EF4-FFF2-40B4-BE49-F238E27FC236}">
                <a16:creationId xmlns:a16="http://schemas.microsoft.com/office/drawing/2014/main" id="{6149174E-A7BA-29E7-B623-F9684DC89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0688" y="4213450"/>
            <a:ext cx="4279900" cy="1853159"/>
          </a:xfrm>
        </p:spPr>
      </p:pic>
      <p:pic>
        <p:nvPicPr>
          <p:cNvPr id="20482" name="Picture 2" descr="Dr Patrick Musicha | Drum">
            <a:extLst>
              <a:ext uri="{FF2B5EF4-FFF2-40B4-BE49-F238E27FC236}">
                <a16:creationId xmlns:a16="http://schemas.microsoft.com/office/drawing/2014/main" id="{1C8FB491-DB51-1EEA-7758-E87BE503B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662" y="3286575"/>
            <a:ext cx="1876902" cy="250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C0C2A-5A50-5AAD-C26F-8DE4AD45677E}"/>
              </a:ext>
            </a:extLst>
          </p:cNvPr>
          <p:cNvSpPr txBox="1"/>
          <p:nvPr/>
        </p:nvSpPr>
        <p:spPr>
          <a:xfrm>
            <a:off x="832981" y="25677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 Patrick </a:t>
            </a:r>
            <a:r>
              <a:rPr lang="en-US" dirty="0" err="1"/>
              <a:t>Musicha</a:t>
            </a:r>
            <a:r>
              <a:rPr lang="en-US" dirty="0"/>
              <a:t> (Malawi)</a:t>
            </a:r>
          </a:p>
        </p:txBody>
      </p:sp>
    </p:spTree>
    <p:extLst>
      <p:ext uri="{BB962C8B-B14F-4D97-AF65-F5344CB8AC3E}">
        <p14:creationId xmlns:p14="http://schemas.microsoft.com/office/powerpoint/2010/main" val="285452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4000BE-3684-E517-CACC-FF3A18C9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within CAMO-Net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E1705-60B3-73B1-4B9D-7B72826F7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CF1F60-7740-7CC9-3B7D-F5C57A6EF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C73E35-D4D4-683D-0F08-256FB09E2E22}"/>
              </a:ext>
            </a:extLst>
          </p:cNvPr>
          <p:cNvSpPr/>
          <p:nvPr/>
        </p:nvSpPr>
        <p:spPr>
          <a:xfrm>
            <a:off x="457200" y="2951358"/>
            <a:ext cx="1771650" cy="5735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Mutual goal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1B1553-38F1-2A20-6A95-17EE667DE9F8}"/>
              </a:ext>
            </a:extLst>
          </p:cNvPr>
          <p:cNvSpPr/>
          <p:nvPr/>
        </p:nvSpPr>
        <p:spPr>
          <a:xfrm>
            <a:off x="457200" y="5083327"/>
            <a:ext cx="1771650" cy="5735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Mutual challenges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2B0C72-882C-3BF5-AA59-C501C6301627}"/>
              </a:ext>
            </a:extLst>
          </p:cNvPr>
          <p:cNvSpPr/>
          <p:nvPr/>
        </p:nvSpPr>
        <p:spPr>
          <a:xfrm>
            <a:off x="3158490" y="2359474"/>
            <a:ext cx="5368290" cy="341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What is available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089E95-6467-0820-E79F-5090BD05B84B}"/>
              </a:ext>
            </a:extLst>
          </p:cNvPr>
          <p:cNvSpPr/>
          <p:nvPr/>
        </p:nvSpPr>
        <p:spPr>
          <a:xfrm>
            <a:off x="3158490" y="2894337"/>
            <a:ext cx="5368290" cy="341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Gaps, limitations, and assumptions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3F8665-BA0C-57FC-5CBB-CAF18E0231B7}"/>
              </a:ext>
            </a:extLst>
          </p:cNvPr>
          <p:cNvSpPr/>
          <p:nvPr/>
        </p:nvSpPr>
        <p:spPr>
          <a:xfrm>
            <a:off x="3158490" y="3451103"/>
            <a:ext cx="5528310" cy="341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Approaches that tolerate the imperfection and get the job done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0EB2C4-6ED6-09BF-0DA3-DD11673D95CD}"/>
              </a:ext>
            </a:extLst>
          </p:cNvPr>
          <p:cNvSpPr/>
          <p:nvPr/>
        </p:nvSpPr>
        <p:spPr>
          <a:xfrm>
            <a:off x="3158490" y="4007869"/>
            <a:ext cx="5528310" cy="3417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Feasible for all countries / settings without asking for more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82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F5D4DB-7C89-0247-3352-DC50CC9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316917"/>
            <a:ext cx="8123129" cy="3053175"/>
          </a:xfrm>
        </p:spPr>
        <p:txBody>
          <a:bodyPr/>
          <a:lstStyle/>
          <a:p>
            <a:pPr>
              <a:buClr>
                <a:schemeClr val="bg1">
                  <a:lumMod val="65000"/>
                </a:schemeClr>
              </a:buClr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Welcome</a:t>
            </a:r>
          </a:p>
          <a:p>
            <a:endParaRPr lang="en-US" sz="2000" b="1" dirty="0">
              <a:latin typeface="+mn-lt"/>
            </a:endParaRPr>
          </a:p>
          <a:p>
            <a:pPr>
              <a:buClr>
                <a:schemeClr val="bg1">
                  <a:lumMod val="65000"/>
                </a:schemeClr>
              </a:buClr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Data linkage: why, how, what to achieve within CAMO-Net</a:t>
            </a:r>
          </a:p>
          <a:p>
            <a:endParaRPr lang="en-US" sz="2000" b="1" dirty="0">
              <a:latin typeface="+mn-lt"/>
            </a:endParaRPr>
          </a:p>
          <a:p>
            <a:pPr>
              <a:buClr>
                <a:schemeClr val="tx1"/>
              </a:buClr>
            </a:pPr>
            <a:r>
              <a:rPr lang="en-US" sz="2000" b="1" dirty="0">
                <a:latin typeface="+mn-lt"/>
              </a:rPr>
              <a:t>Ongoing work in CAMO-Net UK</a:t>
            </a:r>
          </a:p>
          <a:p>
            <a:endParaRPr lang="en-US" sz="2000" b="1" dirty="0">
              <a:latin typeface="+mn-lt"/>
            </a:endParaRPr>
          </a:p>
          <a:p>
            <a:pPr>
              <a:buClr>
                <a:schemeClr val="bg1">
                  <a:lumMod val="65000"/>
                </a:schemeClr>
              </a:buClr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5085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3129679-02AF-D357-79C5-9DC24CA92699}"/>
              </a:ext>
            </a:extLst>
          </p:cNvPr>
          <p:cNvSpPr txBox="1">
            <a:spLocks/>
          </p:cNvSpPr>
          <p:nvPr/>
        </p:nvSpPr>
        <p:spPr>
          <a:xfrm>
            <a:off x="3218666" y="3792431"/>
            <a:ext cx="5649237" cy="2414144"/>
          </a:xfrm>
          <a:prstGeom prst="rect">
            <a:avLst/>
          </a:prstGeom>
          <a:solidFill>
            <a:srgbClr val="BCFFC9"/>
          </a:solidFill>
        </p:spPr>
        <p:txBody>
          <a:bodyPr vert="horz" lIns="108000" tIns="0" rIns="108000" bIns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Monitoring infection prevalence and prescribing across health systems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Estimating health economic impact of AMR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Predictive modelling of infection acquisition, pathogen susceptibility, and treatment outcomes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Improving IPC and health system performance through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C6D53F-56C7-688A-EF9F-8C459B3C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1" y="202548"/>
            <a:ext cx="4076788" cy="2116794"/>
          </a:xfrm>
          <a:prstGeom prst="rect">
            <a:avLst/>
          </a:prstGeom>
        </p:spPr>
      </p:pic>
      <p:pic>
        <p:nvPicPr>
          <p:cNvPr id="17412" name="Picture 4" descr="CIPHA -">
            <a:extLst>
              <a:ext uri="{FF2B5EF4-FFF2-40B4-BE49-F238E27FC236}">
                <a16:creationId xmlns:a16="http://schemas.microsoft.com/office/drawing/2014/main" id="{A33C5EDC-1032-289D-66AB-A3A46C83F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9587" y="1330758"/>
            <a:ext cx="3258736" cy="9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Discover-NOW - the Hub for Real World ...">
            <a:extLst>
              <a:ext uri="{FF2B5EF4-FFF2-40B4-BE49-F238E27FC236}">
                <a16:creationId xmlns:a16="http://schemas.microsoft.com/office/drawing/2014/main" id="{83000015-2A37-30F2-D59C-01179BF98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23" r="40085"/>
          <a:stretch/>
        </p:blipFill>
        <p:spPr bwMode="auto">
          <a:xfrm>
            <a:off x="4194988" y="92572"/>
            <a:ext cx="4291300" cy="10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C47AA3-2E3E-868C-DA46-E6937FCAF0DF}"/>
              </a:ext>
            </a:extLst>
          </p:cNvPr>
          <p:cNvSpPr/>
          <p:nvPr/>
        </p:nvSpPr>
        <p:spPr>
          <a:xfrm>
            <a:off x="826517" y="2593683"/>
            <a:ext cx="1702856" cy="522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AMR &amp; pathology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2FB307-C32B-83BB-2A41-0815DC0CE446}"/>
              </a:ext>
            </a:extLst>
          </p:cNvPr>
          <p:cNvSpPr/>
          <p:nvPr/>
        </p:nvSpPr>
        <p:spPr>
          <a:xfrm>
            <a:off x="2692684" y="2593683"/>
            <a:ext cx="1702856" cy="5361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Routine EHR (secondary care)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C12AA-4E52-FC22-0A28-21AFEFDCDAFD}"/>
              </a:ext>
            </a:extLst>
          </p:cNvPr>
          <p:cNvSpPr/>
          <p:nvPr/>
        </p:nvSpPr>
        <p:spPr>
          <a:xfrm>
            <a:off x="4558851" y="2597357"/>
            <a:ext cx="1321535" cy="5325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Routine HER (primary care)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C813AF-7493-F7D9-AF56-7BDEF694F112}"/>
              </a:ext>
            </a:extLst>
          </p:cNvPr>
          <p:cNvSpPr/>
          <p:nvPr/>
        </p:nvSpPr>
        <p:spPr>
          <a:xfrm>
            <a:off x="6043697" y="2593683"/>
            <a:ext cx="2103118" cy="5325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Administrative records</a:t>
            </a: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0FC3818A-1B0D-F436-E65D-7CB02818B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495" y="3390985"/>
            <a:ext cx="2008936" cy="52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North West London Pathology | Providing ...">
            <a:extLst>
              <a:ext uri="{FF2B5EF4-FFF2-40B4-BE49-F238E27FC236}">
                <a16:creationId xmlns:a16="http://schemas.microsoft.com/office/drawing/2014/main" id="{2AC569F5-A38E-3D10-ABCF-8ED1EAFB2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103" y="3954034"/>
            <a:ext cx="1472573" cy="66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A73C366-A94D-6E86-3B29-2A09715C293F}"/>
              </a:ext>
            </a:extLst>
          </p:cNvPr>
          <p:cNvSpPr txBox="1">
            <a:spLocks/>
          </p:cNvSpPr>
          <p:nvPr/>
        </p:nvSpPr>
        <p:spPr>
          <a:xfrm>
            <a:off x="3218666" y="3771160"/>
            <a:ext cx="5649237" cy="2414144"/>
          </a:xfrm>
          <a:prstGeom prst="rect">
            <a:avLst/>
          </a:prstGeom>
          <a:solidFill>
            <a:srgbClr val="BCFFC9"/>
          </a:solidFill>
        </p:spPr>
        <p:txBody>
          <a:bodyPr vert="horz" lIns="108000" tIns="0" rIns="108000" bIns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Continued and enhanced monitoring of HCAI using diagnosis-based routine EHR 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Estimating prescribing and other economic cost associated with HCAI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Improving case identification and outcome assessment in primary care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Addressing social determinants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C909F6-6ABC-6A2E-5DA2-262715BAF8FA}"/>
              </a:ext>
            </a:extLst>
          </p:cNvPr>
          <p:cNvSpPr/>
          <p:nvPr/>
        </p:nvSpPr>
        <p:spPr>
          <a:xfrm>
            <a:off x="826517" y="4859537"/>
            <a:ext cx="1702856" cy="522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PK / TDM</a:t>
            </a:r>
          </a:p>
        </p:txBody>
      </p:sp>
    </p:spTree>
    <p:extLst>
      <p:ext uri="{BB962C8B-B14F-4D97-AF65-F5344CB8AC3E}">
        <p14:creationId xmlns:p14="http://schemas.microsoft.com/office/powerpoint/2010/main" val="271950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4" grpId="0" animBg="1"/>
      <p:bldP spid="19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BD3-8724-2F11-4262-0728B5A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dirty="0"/>
              <a:t>HCAI: diagnosis-based EHR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618BB7-C103-E7D5-AEBB-124F4BC1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7E1B5B-2462-4BD6-2C34-995BC7E5D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C58D593-26EC-B810-6326-16336BC2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5405"/>
            <a:ext cx="4226205" cy="385836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1AF4763-7B44-D1D0-85C1-54881A121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05" y="2215405"/>
            <a:ext cx="3858498" cy="38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F5D4DB-7C89-0247-3352-DC50CC9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316917"/>
            <a:ext cx="8123129" cy="3053175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Welcome</a:t>
            </a:r>
          </a:p>
          <a:p>
            <a:endParaRPr lang="en-US" sz="2000" b="1" dirty="0">
              <a:latin typeface="+mn-lt"/>
            </a:endParaRPr>
          </a:p>
          <a:p>
            <a:r>
              <a:rPr lang="en-US" sz="2000" b="1" dirty="0">
                <a:latin typeface="+mn-lt"/>
              </a:rPr>
              <a:t>Data linkage: why, how, what to achieve within CAMO-Net</a:t>
            </a:r>
          </a:p>
          <a:p>
            <a:endParaRPr lang="en-US" sz="2000" b="1" dirty="0">
              <a:latin typeface="+mn-lt"/>
            </a:endParaRPr>
          </a:p>
          <a:p>
            <a:pPr>
              <a:buClr>
                <a:schemeClr val="tx1"/>
              </a:buClr>
            </a:pPr>
            <a:r>
              <a:rPr lang="en-US" sz="2000" b="1" dirty="0">
                <a:latin typeface="+mn-lt"/>
              </a:rPr>
              <a:t>Ongoing work in CAMO-Net UK</a:t>
            </a:r>
          </a:p>
          <a:p>
            <a:pPr marL="0" indent="0">
              <a:buNone/>
            </a:pPr>
            <a:endParaRPr lang="en-US" sz="2000" b="1" dirty="0">
              <a:latin typeface="+mn-lt"/>
            </a:endParaRPr>
          </a:p>
          <a:p>
            <a:r>
              <a:rPr lang="en-US" sz="2000" b="1" dirty="0">
                <a:latin typeface="+mn-lt"/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746492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BD3-8724-2F11-4262-0728B5A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dirty="0"/>
              <a:t>HCAI: diagnosis-based EHR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618BB7-C103-E7D5-AEBB-124F4BC1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7E1B5B-2462-4BD6-2C34-995BC7E5D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DC1D-3D7C-E4C9-9E7C-1D981E5AC8BE}"/>
              </a:ext>
            </a:extLst>
          </p:cNvPr>
          <p:cNvSpPr txBox="1">
            <a:spLocks/>
          </p:cNvSpPr>
          <p:nvPr/>
        </p:nvSpPr>
        <p:spPr>
          <a:xfrm>
            <a:off x="457199" y="2434806"/>
            <a:ext cx="7171151" cy="30531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latin typeface="+mn-lt"/>
              </a:rPr>
              <a:t>Challenges / scope of work:</a:t>
            </a:r>
          </a:p>
          <a:p>
            <a:r>
              <a:rPr lang="en-US" dirty="0">
                <a:latin typeface="+mn-lt"/>
              </a:rPr>
              <a:t>Correctly identify HCAI cases</a:t>
            </a:r>
          </a:p>
          <a:p>
            <a:r>
              <a:rPr lang="en-US" dirty="0">
                <a:latin typeface="+mn-lt"/>
              </a:rPr>
              <a:t>Use admission dates / previous admissions to determine healthcare association</a:t>
            </a:r>
          </a:p>
          <a:p>
            <a:r>
              <a:rPr lang="en-US" dirty="0">
                <a:latin typeface="+mn-lt"/>
              </a:rPr>
              <a:t>Use procedures (e.g., insertion of central venous catheter) to identify device-associated infections – removal does not get documented</a:t>
            </a:r>
          </a:p>
          <a:p>
            <a:r>
              <a:rPr lang="en-US" dirty="0">
                <a:latin typeface="+mn-lt"/>
              </a:rPr>
              <a:t>Use free-text notes (when available) to validate case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78331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BD3-8724-2F11-4262-0728B5A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dirty="0"/>
              <a:t>HCAI: diagnosis-based EHR with pathology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618BB7-C103-E7D5-AEBB-124F4BC1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7E1B5B-2462-4BD6-2C34-995BC7E5D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5FB41-2F7C-7713-1E2E-515E1965D730}"/>
              </a:ext>
            </a:extLst>
          </p:cNvPr>
          <p:cNvSpPr txBox="1"/>
          <p:nvPr/>
        </p:nvSpPr>
        <p:spPr>
          <a:xfrm>
            <a:off x="7653403" y="6581003"/>
            <a:ext cx="1490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Rawson, JAC, 2018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F3932-3341-7871-9C91-DD3286B87BCE}"/>
              </a:ext>
            </a:extLst>
          </p:cNvPr>
          <p:cNvSpPr txBox="1"/>
          <p:nvPr/>
        </p:nvSpPr>
        <p:spPr>
          <a:xfrm>
            <a:off x="296162" y="2423943"/>
            <a:ext cx="388203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Six blood parameters (CRP, WBC, bilirubin, creatinine, ALT and alkaline phosphatase) were used in the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Mean likelihood estimates for those with and without infection were significantly different. The infection group had a likelihood of 0.80 and the non-infection group 0.50.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6" name="Picture 2" descr="Dr Tim Rawson is winner of prestigious ...">
            <a:extLst>
              <a:ext uri="{FF2B5EF4-FFF2-40B4-BE49-F238E27FC236}">
                <a16:creationId xmlns:a16="http://schemas.microsoft.com/office/drawing/2014/main" id="{8C265EF9-814A-CE5B-DAA9-A0B52643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0050" y="4785182"/>
            <a:ext cx="1290180" cy="15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Bernard HERNANDEZ | Research Fellow ...">
            <a:extLst>
              <a:ext uri="{FF2B5EF4-FFF2-40B4-BE49-F238E27FC236}">
                <a16:creationId xmlns:a16="http://schemas.microsoft.com/office/drawing/2014/main" id="{32394B15-97B5-1C1A-CECD-607DE380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74" y="4777016"/>
            <a:ext cx="1508376" cy="15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4A1AE-D340-F1DE-0219-6FAFB540560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160" y="2553883"/>
            <a:ext cx="4410640" cy="33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1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BD3-8724-2F11-4262-0728B5A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dirty="0"/>
              <a:t>HCAI: diagnosis-based EHR with microbiology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618BB7-C103-E7D5-AEBB-124F4BC1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7E1B5B-2462-4BD6-2C34-995BC7E5D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5FB41-2F7C-7713-1E2E-515E1965D730}"/>
              </a:ext>
            </a:extLst>
          </p:cNvPr>
          <p:cNvSpPr txBox="1"/>
          <p:nvPr/>
        </p:nvSpPr>
        <p:spPr>
          <a:xfrm>
            <a:off x="6012492" y="6581002"/>
            <a:ext cx="3131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Myall, Zhu, </a:t>
            </a:r>
            <a:r>
              <a:rPr lang="en-GB" sz="1200" b="0" i="0" u="none" strike="noStrike" dirty="0" err="1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Jauneikaite</a:t>
            </a:r>
            <a:r>
              <a:rPr lang="en-GB" sz="1200" b="0" i="0" u="none" strike="noStrike" dirty="0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, unpublished data</a:t>
            </a:r>
            <a:endParaRPr lang="en-US" sz="1200" dirty="0"/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7305E2C-C795-6338-B776-EBCC99B8BB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848" y="2175961"/>
            <a:ext cx="4227534" cy="3944869"/>
          </a:xfrm>
          <a:prstGeom prst="rect">
            <a:avLst/>
          </a:prstGeom>
        </p:spPr>
      </p:pic>
      <p:pic>
        <p:nvPicPr>
          <p:cNvPr id="7" name="Picture 4" descr="Ashleigh Myall | The Alan Turing Institute">
            <a:extLst>
              <a:ext uri="{FF2B5EF4-FFF2-40B4-BE49-F238E27FC236}">
                <a16:creationId xmlns:a16="http://schemas.microsoft.com/office/drawing/2014/main" id="{33DA69A3-5754-3050-1C65-F84CB2C81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20608" y="5137850"/>
            <a:ext cx="982980" cy="98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lita Jauneikaite Profile | Imperial ...">
            <a:extLst>
              <a:ext uri="{FF2B5EF4-FFF2-40B4-BE49-F238E27FC236}">
                <a16:creationId xmlns:a16="http://schemas.microsoft.com/office/drawing/2014/main" id="{CCEE8F9A-B8AF-5BC1-1E7C-7FC10526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2228" y="5137850"/>
            <a:ext cx="982980" cy="98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DF3932-3341-7871-9C91-DD3286B87BCE}"/>
              </a:ext>
            </a:extLst>
          </p:cNvPr>
          <p:cNvSpPr txBox="1"/>
          <p:nvPr/>
        </p:nvSpPr>
        <p:spPr>
          <a:xfrm>
            <a:off x="308688" y="2763400"/>
            <a:ext cx="38820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All 17 BSI cases would be considered blood contaminants if following the current case criteria.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Reconstruction of patient contacts can be used to identify outbreaks of different pathogens.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4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BD3-8724-2F11-4262-0728B5A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dirty="0"/>
              <a:t>HCAI: diagnosis-based EHR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618BB7-C103-E7D5-AEBB-124F4BC1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7E1B5B-2462-4BD6-2C34-995BC7E5D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DC1D-3D7C-E4C9-9E7C-1D981E5AC8BE}"/>
              </a:ext>
            </a:extLst>
          </p:cNvPr>
          <p:cNvSpPr txBox="1">
            <a:spLocks/>
          </p:cNvSpPr>
          <p:nvPr/>
        </p:nvSpPr>
        <p:spPr>
          <a:xfrm>
            <a:off x="457199" y="2434806"/>
            <a:ext cx="7171151" cy="30531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latin typeface="+mn-lt"/>
              </a:rPr>
              <a:t>Challenges / scope of work:</a:t>
            </a:r>
          </a:p>
          <a:p>
            <a:r>
              <a:rPr lang="en-US" dirty="0">
                <a:latin typeface="+mn-lt"/>
              </a:rPr>
              <a:t>Risk prediction using pathology data: infection acquisition, treatment response</a:t>
            </a:r>
          </a:p>
          <a:p>
            <a:r>
              <a:rPr lang="en-US" dirty="0">
                <a:latin typeface="+mn-lt"/>
              </a:rPr>
              <a:t>Re-visit case criteria to determine true infections / clinically relevant infections</a:t>
            </a:r>
          </a:p>
        </p:txBody>
      </p:sp>
    </p:spTree>
    <p:extLst>
      <p:ext uri="{BB962C8B-B14F-4D97-AF65-F5344CB8AC3E}">
        <p14:creationId xmlns:p14="http://schemas.microsoft.com/office/powerpoint/2010/main" val="332128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BD3-8724-2F11-4262-0728B5A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dirty="0"/>
              <a:t>HCAI: risk prediction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618BB7-C103-E7D5-AEBB-124F4BC1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7E1B5B-2462-4BD6-2C34-995BC7E5D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/>
          <a:lstStyle/>
          <a:p>
            <a:endParaRPr lang="en-US"/>
          </a:p>
        </p:txBody>
      </p:sp>
      <p:pic>
        <p:nvPicPr>
          <p:cNvPr id="25602" name="Picture 2" descr="Figure thumbnail gr2">
            <a:extLst>
              <a:ext uri="{FF2B5EF4-FFF2-40B4-BE49-F238E27FC236}">
                <a16:creationId xmlns:a16="http://schemas.microsoft.com/office/drawing/2014/main" id="{D9E46DF2-B028-217D-A3FC-42565C16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431" y="3298746"/>
            <a:ext cx="8361369" cy="286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388D7-3186-B55D-3184-B29DD359366C}"/>
              </a:ext>
            </a:extLst>
          </p:cNvPr>
          <p:cNvSpPr txBox="1"/>
          <p:nvPr/>
        </p:nvSpPr>
        <p:spPr>
          <a:xfrm>
            <a:off x="4158641" y="1048566"/>
            <a:ext cx="474736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framework was highly predictive across test data with all variable types (AUC-ROC 0.89) and similarly predictive using only contact-network variables (0.88). Prediction was reduced when using only hospital contextual (0.82) or patient clinical (0.64)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model with only 3 variables (network closeness, direct contacts with infectious patients, and hospital prevalence) achieved AUC-ROC of 0.85.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Ashleigh Myall | The Alan Turing Institute">
            <a:extLst>
              <a:ext uri="{FF2B5EF4-FFF2-40B4-BE49-F238E27FC236}">
                <a16:creationId xmlns:a16="http://schemas.microsoft.com/office/drawing/2014/main" id="{90E6E82B-32E8-1A84-4AAD-9A48631B0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5431" y="2155615"/>
            <a:ext cx="982980" cy="98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Dr James Price - BSMS">
            <a:extLst>
              <a:ext uri="{FF2B5EF4-FFF2-40B4-BE49-F238E27FC236}">
                <a16:creationId xmlns:a16="http://schemas.microsoft.com/office/drawing/2014/main" id="{64CB2072-903E-D9A5-414E-BE90977B6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08412" y="2113967"/>
            <a:ext cx="883643" cy="10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B2C24-9D24-A759-C131-A541DA356816}"/>
              </a:ext>
            </a:extLst>
          </p:cNvPr>
          <p:cNvSpPr txBox="1"/>
          <p:nvPr/>
        </p:nvSpPr>
        <p:spPr>
          <a:xfrm>
            <a:off x="6588690" y="6581003"/>
            <a:ext cx="2555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Myall, Lancet Digital Health, 2022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8927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3275556" cy="2257374"/>
          </a:xfrm>
        </p:spPr>
        <p:txBody>
          <a:bodyPr/>
          <a:lstStyle/>
          <a:p>
            <a:r>
              <a:rPr lang="en-US" sz="2000" dirty="0"/>
              <a:t>Enhance HCAI surveillance and risk prediction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screenshot of a chart&#10;&#10;Description automatically generated">
            <a:extLst>
              <a:ext uri="{FF2B5EF4-FFF2-40B4-BE49-F238E27FC236}">
                <a16:creationId xmlns:a16="http://schemas.microsoft.com/office/drawing/2014/main" id="{736C36D8-6980-60A5-EB52-2EC682BB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06" y="386826"/>
            <a:ext cx="5611762" cy="5679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6D250-3741-AC95-262E-EC5BD444D775}"/>
              </a:ext>
            </a:extLst>
          </p:cNvPr>
          <p:cNvSpPr txBox="1"/>
          <p:nvPr/>
        </p:nvSpPr>
        <p:spPr>
          <a:xfrm>
            <a:off x="7703820" y="6581001"/>
            <a:ext cx="144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Zhu, SSRN, 2021</a:t>
            </a:r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F2E877-0F23-8FEF-FDFA-6A71CF3F15E9}"/>
              </a:ext>
            </a:extLst>
          </p:cNvPr>
          <p:cNvSpPr txBox="1">
            <a:spLocks/>
          </p:cNvSpPr>
          <p:nvPr/>
        </p:nvSpPr>
        <p:spPr>
          <a:xfrm>
            <a:off x="356993" y="3320735"/>
            <a:ext cx="2260948" cy="125126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+mn-lt"/>
              </a:rPr>
              <a:t>Standardisation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1059649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BD3-8724-2F11-4262-0728B5A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Community: case identification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618BB7-C103-E7D5-AEBB-124F4BC1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7E1B5B-2462-4BD6-2C34-995BC7E5D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7CD54-9648-1AA4-AEA4-63E00A92B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404" y="2267210"/>
            <a:ext cx="3609454" cy="41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05BE17-76E8-3694-133A-FADDAC1D930B}"/>
              </a:ext>
            </a:extLst>
          </p:cNvPr>
          <p:cNvSpPr txBox="1">
            <a:spLocks/>
          </p:cNvSpPr>
          <p:nvPr/>
        </p:nvSpPr>
        <p:spPr>
          <a:xfrm>
            <a:off x="4190481" y="2434806"/>
            <a:ext cx="4496319" cy="2580362"/>
          </a:xfrm>
          <a:prstGeom prst="rect">
            <a:avLst/>
          </a:prstGeom>
          <a:solidFill>
            <a:srgbClr val="BCFFC9"/>
          </a:solidFill>
        </p:spPr>
        <p:txBody>
          <a:bodyPr vert="horz" lIns="108000" tIns="0" rIns="108000" bIns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Tiered approach based on what is commonly included in primary care records: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Coded diagnosis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Diagnosis derived from tests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Observations / complaints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Prescriptions </a:t>
            </a:r>
          </a:p>
        </p:txBody>
      </p:sp>
    </p:spTree>
    <p:extLst>
      <p:ext uri="{BB962C8B-B14F-4D97-AF65-F5344CB8AC3E}">
        <p14:creationId xmlns:p14="http://schemas.microsoft.com/office/powerpoint/2010/main" val="142733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BD3-8724-2F11-4262-0728B5A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Community: case identification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618BB7-C103-E7D5-AEBB-124F4BC1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7E1B5B-2462-4BD6-2C34-995BC7E5D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EDC1D-3D7C-E4C9-9E7C-1D981E5AC8BE}"/>
              </a:ext>
            </a:extLst>
          </p:cNvPr>
          <p:cNvSpPr txBox="1">
            <a:spLocks/>
          </p:cNvSpPr>
          <p:nvPr/>
        </p:nvSpPr>
        <p:spPr>
          <a:xfrm>
            <a:off x="457199" y="2434806"/>
            <a:ext cx="7171151" cy="30531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latin typeface="+mn-lt"/>
              </a:rPr>
              <a:t>Challenges / scope of work:</a:t>
            </a:r>
          </a:p>
          <a:p>
            <a:r>
              <a:rPr lang="en-US" dirty="0">
                <a:latin typeface="+mn-lt"/>
              </a:rPr>
              <a:t>Correctly identify community-acquired cases</a:t>
            </a:r>
          </a:p>
          <a:p>
            <a:r>
              <a:rPr lang="en-US" dirty="0">
                <a:latin typeface="+mn-lt"/>
              </a:rPr>
              <a:t>Look for either order of tests or test results to confirm whether diagnostics were performed</a:t>
            </a:r>
          </a:p>
          <a:p>
            <a:r>
              <a:rPr lang="en-US" dirty="0">
                <a:latin typeface="+mn-lt"/>
              </a:rPr>
              <a:t>Use antibiotic history and hospital admission to determine healthcare association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1159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583930" cy="507556"/>
          </a:xfrm>
        </p:spPr>
        <p:txBody>
          <a:bodyPr/>
          <a:lstStyle/>
          <a:p>
            <a:r>
              <a:rPr lang="en-US" sz="2400" dirty="0"/>
              <a:t>Across all sectors: address health inequalities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9F133E-51E2-9191-A6EA-FE0BAE843362}"/>
              </a:ext>
            </a:extLst>
          </p:cNvPr>
          <p:cNvSpPr txBox="1">
            <a:spLocks/>
          </p:cNvSpPr>
          <p:nvPr/>
        </p:nvSpPr>
        <p:spPr>
          <a:xfrm>
            <a:off x="457200" y="232114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latin typeface="+mn-lt"/>
              </a:rPr>
              <a:t>Challenges / scope of work: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people with multiple long-term health conditions and polypharmacy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young carers, looked after children or care leavers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care home residents 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residents in overcrowded households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inclusion health groups (homeless, drug and alcohol dependent, Roma / Gypsy / traveller communities, sex workers, migrants, people in contact with justice systems and victims of modern slavery) - normally with limited data</a:t>
            </a:r>
          </a:p>
          <a:p>
            <a:pPr marL="0" indent="0">
              <a:buFont typeface="Arial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087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BD3-8724-2F11-4262-0728B5A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Across all sectors: the economic burden of AMR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618BB7-C103-E7D5-AEBB-124F4BC1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7E1B5B-2462-4BD6-2C34-995BC7E5D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077A-6C96-197E-7BA8-C814B7AEBB42}"/>
              </a:ext>
            </a:extLst>
          </p:cNvPr>
          <p:cNvSpPr txBox="1">
            <a:spLocks/>
          </p:cNvSpPr>
          <p:nvPr/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Item-based micro-costing</a:t>
            </a:r>
          </a:p>
          <a:p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Healthcare resource group-based micro-costing</a:t>
            </a:r>
          </a:p>
          <a:p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9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C4D5E-188C-9F18-16DD-2CD8FFC007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BA175-D93B-83D5-795C-9DE2646BE8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9508D6-85E0-5052-DE02-3AFF867B9E26}"/>
              </a:ext>
            </a:extLst>
          </p:cNvPr>
          <p:cNvSpPr/>
          <p:nvPr/>
        </p:nvSpPr>
        <p:spPr>
          <a:xfrm>
            <a:off x="394283" y="1951269"/>
            <a:ext cx="4177717" cy="289630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Biomedical engineering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health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economics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5A4FD7-5704-7EED-28CA-683793C408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5325" y="2725976"/>
            <a:ext cx="2982171" cy="1805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454192-DF42-1277-6B9A-6D035BB0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325" y="4531371"/>
            <a:ext cx="2324784" cy="12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36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BD3-8724-2F11-4262-0728B5A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is Healthcare Resource Group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618BB7-C103-E7D5-AEBB-124F4BC1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7E1B5B-2462-4BD6-2C34-995BC7E5D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077A-6C96-197E-7BA8-C814B7AEBB42}"/>
              </a:ext>
            </a:extLst>
          </p:cNvPr>
          <p:cNvSpPr txBox="1">
            <a:spLocks/>
          </p:cNvSpPr>
          <p:nvPr/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A HRG is a set of diagnoses or procedures which are similar in terms of care delivered and resource use</a:t>
            </a:r>
          </a:p>
          <a:p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35724-A3DB-F849-656C-C101F10B0E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202" y="3429000"/>
            <a:ext cx="7658485" cy="26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23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5BD3-8724-2F11-4262-0728B5A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How a tariff is set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618BB7-C103-E7D5-AEBB-124F4BC1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0638" y="469900"/>
            <a:ext cx="2346162" cy="31229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E7E1B5B-2462-4BD6-2C34-995BC7E5D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5256" y="791391"/>
            <a:ext cx="1591545" cy="25717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B0FF9-FE68-A706-EC40-89601DD105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572" y="2434805"/>
            <a:ext cx="4016653" cy="31768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92311C-9AD4-1CF1-9859-6DE6359A1430}"/>
              </a:ext>
            </a:extLst>
          </p:cNvPr>
          <p:cNvSpPr txBox="1">
            <a:spLocks/>
          </p:cNvSpPr>
          <p:nvPr/>
        </p:nvSpPr>
        <p:spPr>
          <a:xfrm>
            <a:off x="4670146" y="2701181"/>
            <a:ext cx="4016653" cy="32895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Cost: national average</a:t>
            </a:r>
          </a:p>
          <a:p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Currency</a:t>
            </a:r>
          </a:p>
          <a:p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Efficiency: to adjust for the gap between commissioner funding allocation and supplier cost</a:t>
            </a:r>
          </a:p>
          <a:p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84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87908"/>
            <a:ext cx="8583930" cy="507556"/>
          </a:xfrm>
        </p:spPr>
        <p:txBody>
          <a:bodyPr/>
          <a:lstStyle/>
          <a:p>
            <a:r>
              <a:rPr lang="en-US" sz="2400" dirty="0"/>
              <a:t>Across all sectors: the economic burden of AMR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9F133E-51E2-9191-A6EA-FE0BAE843362}"/>
              </a:ext>
            </a:extLst>
          </p:cNvPr>
          <p:cNvSpPr txBox="1">
            <a:spLocks/>
          </p:cNvSpPr>
          <p:nvPr/>
        </p:nvSpPr>
        <p:spPr>
          <a:xfrm>
            <a:off x="457200" y="232114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latin typeface="+mn-lt"/>
              </a:rPr>
              <a:t>Challenges / scope of work: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consistently defined comparators: AMR vs no AMR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elements / items to cost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time horizon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in-direct medical costs</a:t>
            </a: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loss of medical workforce due to transmission</a:t>
            </a:r>
          </a:p>
          <a:p>
            <a:pPr marL="0" indent="0">
              <a:buFont typeface="Arial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34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Messages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DCA9-4713-C27B-670C-24056EB65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6581"/>
            <a:ext cx="8229600" cy="3644104"/>
          </a:xfrm>
        </p:spPr>
        <p:txBody>
          <a:bodyPr/>
          <a:lstStyle/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Data linkage and integration is the way forward.</a:t>
            </a:r>
          </a:p>
          <a:p>
            <a:pPr marL="0" indent="0">
              <a:buNone/>
            </a:pPr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At CAMO-Net UK, our goal is to develop feasible, contextually fit methods to support curation, processing, linkage, and analysis of data for all partner institutes and countries. </a:t>
            </a:r>
          </a:p>
          <a:p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Technological and ethical considerations? Our activity</a:t>
            </a:r>
          </a:p>
          <a:p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594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F5D4DB-7C89-0247-3352-DC50CC9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316917"/>
            <a:ext cx="8123129" cy="3053175"/>
          </a:xfrm>
        </p:spPr>
        <p:txBody>
          <a:bodyPr/>
          <a:lstStyle/>
          <a:p>
            <a:pPr>
              <a:buClr>
                <a:schemeClr val="bg1">
                  <a:lumMod val="65000"/>
                </a:schemeClr>
              </a:buClr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Welcome</a:t>
            </a:r>
          </a:p>
          <a:p>
            <a:endParaRPr lang="en-US" sz="2000" b="1" dirty="0">
              <a:latin typeface="+mn-lt"/>
            </a:endParaRPr>
          </a:p>
          <a:p>
            <a:pPr>
              <a:buClr>
                <a:schemeClr val="bg1">
                  <a:lumMod val="65000"/>
                </a:schemeClr>
              </a:buClr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Data linkage: why, how, what to achieve within CAMO-Net</a:t>
            </a:r>
          </a:p>
          <a:p>
            <a:endParaRPr lang="en-US" sz="2000" b="1" dirty="0">
              <a:latin typeface="+mn-lt"/>
            </a:endParaRPr>
          </a:p>
          <a:p>
            <a:pPr>
              <a:buClr>
                <a:schemeClr val="bg1">
                  <a:lumMod val="65000"/>
                </a:schemeClr>
              </a:buClr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Ongoing work in CAMO-Net UK</a:t>
            </a:r>
          </a:p>
          <a:p>
            <a:endParaRPr lang="en-US" sz="2000" b="1" dirty="0">
              <a:latin typeface="+mn-lt"/>
            </a:endParaRPr>
          </a:p>
          <a:p>
            <a:pPr>
              <a:buClr>
                <a:schemeClr val="tx1"/>
              </a:buClr>
            </a:pPr>
            <a:r>
              <a:rPr lang="en-US" sz="2000" b="1" dirty="0">
                <a:latin typeface="+mn-lt"/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96384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7DCA9-4713-C27B-670C-24056EB65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6581"/>
            <a:ext cx="8229600" cy="3644104"/>
          </a:xfrm>
        </p:spPr>
        <p:txBody>
          <a:bodyPr/>
          <a:lstStyle/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What data do you have in primary and secondary care</a:t>
            </a:r>
          </a:p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Level of linkage: within one hospital, multiple hospitals, hospitals and primary care)</a:t>
            </a:r>
          </a:p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Coverage: regional / sub-national, national, international</a:t>
            </a:r>
          </a:p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Types of data: diagnoses, laboratory, prescribing</a:t>
            </a:r>
          </a:p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Data pre-processing: clinical vocabulary / codes vs free-text</a:t>
            </a:r>
          </a:p>
          <a:p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Who are the data controllers</a:t>
            </a:r>
          </a:p>
          <a:p>
            <a:r>
              <a:rPr lang="en-GB" sz="2000" dirty="0">
                <a:solidFill>
                  <a:srgbClr val="202124"/>
                </a:solidFill>
                <a:latin typeface="arial" panose="020B0604020202020204" pitchFamily="34" charset="0"/>
              </a:rPr>
              <a:t>Governance mechanism</a:t>
            </a:r>
          </a:p>
          <a:p>
            <a:pPr marL="0" indent="0">
              <a:buNone/>
            </a:pPr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11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E1047-31EC-9013-29C8-E58101D9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B201E-FD8C-73C3-5AA8-A9F09DF78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8E296-6790-5AB1-D81D-E5117FB1C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F5D4DB-7C89-0247-3352-DC50CC9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316917"/>
            <a:ext cx="8123129" cy="3053175"/>
          </a:xfrm>
        </p:spPr>
        <p:txBody>
          <a:bodyPr/>
          <a:lstStyle/>
          <a:p>
            <a:pPr>
              <a:buClr>
                <a:schemeClr val="bg1">
                  <a:lumMod val="65000"/>
                </a:schemeClr>
              </a:buClr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Welcome</a:t>
            </a:r>
          </a:p>
          <a:p>
            <a:endParaRPr lang="en-US" sz="2000" b="1" dirty="0">
              <a:latin typeface="+mn-lt"/>
            </a:endParaRPr>
          </a:p>
          <a:p>
            <a:r>
              <a:rPr lang="en-US" sz="2000" b="1" dirty="0">
                <a:latin typeface="+mn-lt"/>
              </a:rPr>
              <a:t>Data linkage: why, how, what to achieve within CAMO-Net</a:t>
            </a:r>
          </a:p>
          <a:p>
            <a:endParaRPr lang="en-US" sz="2000" b="1" dirty="0">
              <a:latin typeface="+mn-lt"/>
            </a:endParaRPr>
          </a:p>
          <a:p>
            <a:pPr>
              <a:buClr>
                <a:schemeClr val="bg1">
                  <a:lumMod val="65000"/>
                </a:schemeClr>
              </a:buClr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Ongoing work in CAMO-Net UK</a:t>
            </a:r>
          </a:p>
          <a:p>
            <a:pPr marL="0" indent="0">
              <a:buNone/>
            </a:pPr>
            <a:endParaRPr lang="en-US" sz="2000" b="1" dirty="0">
              <a:latin typeface="+mn-lt"/>
            </a:endParaRPr>
          </a:p>
          <a:p>
            <a:pPr>
              <a:buClr>
                <a:schemeClr val="bg1">
                  <a:lumMod val="65000"/>
                </a:schemeClr>
              </a:buClr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84286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4000BE-3684-E517-CACC-FF3A18C9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E1705-60B3-73B1-4B9D-7B72826F7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CF1F60-7740-7CC9-3B7D-F5C57A6EF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3F8665-BA0C-57FC-5CBB-CAF18E0231B7}"/>
              </a:ext>
            </a:extLst>
          </p:cNvPr>
          <p:cNvSpPr/>
          <p:nvPr/>
        </p:nvSpPr>
        <p:spPr>
          <a:xfrm>
            <a:off x="457200" y="2387732"/>
            <a:ext cx="6297330" cy="507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Economic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4F3D60-BE76-9905-5E0E-0666B7748630}"/>
              </a:ext>
            </a:extLst>
          </p:cNvPr>
          <p:cNvSpPr/>
          <p:nvPr/>
        </p:nvSpPr>
        <p:spPr>
          <a:xfrm>
            <a:off x="457200" y="3175221"/>
            <a:ext cx="6297330" cy="507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Feasible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6D077A-19DA-3048-64D2-39F8F8AFA6C1}"/>
              </a:ext>
            </a:extLst>
          </p:cNvPr>
          <p:cNvSpPr/>
          <p:nvPr/>
        </p:nvSpPr>
        <p:spPr>
          <a:xfrm>
            <a:off x="457200" y="4649485"/>
            <a:ext cx="6297330" cy="507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Ethical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8399DD-D3FC-EB2B-92CB-38796712D90F}"/>
              </a:ext>
            </a:extLst>
          </p:cNvPr>
          <p:cNvSpPr/>
          <p:nvPr/>
        </p:nvSpPr>
        <p:spPr>
          <a:xfrm>
            <a:off x="457200" y="3912353"/>
            <a:ext cx="6297330" cy="507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Realistic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AAC165-05D3-5CA3-F0F4-E387362BDD7E}"/>
              </a:ext>
            </a:extLst>
          </p:cNvPr>
          <p:cNvSpPr/>
          <p:nvPr/>
        </p:nvSpPr>
        <p:spPr>
          <a:xfrm>
            <a:off x="457200" y="5425694"/>
            <a:ext cx="6297330" cy="5075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Resilient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6" name="Picture 15" descr="A graph of a patient&#10;&#10;Description automatically generated with medium confidence">
            <a:extLst>
              <a:ext uri="{FF2B5EF4-FFF2-40B4-BE49-F238E27FC236}">
                <a16:creationId xmlns:a16="http://schemas.microsoft.com/office/drawing/2014/main" id="{0B00C086-229B-37C5-79A9-49D1AE2852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506" y="2800722"/>
            <a:ext cx="5761973" cy="313252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62F2C88-B15F-23F3-E266-BABC8D5C36D7}"/>
              </a:ext>
            </a:extLst>
          </p:cNvPr>
          <p:cNvGrpSpPr/>
          <p:nvPr/>
        </p:nvGrpSpPr>
        <p:grpSpPr>
          <a:xfrm>
            <a:off x="2461174" y="782191"/>
            <a:ext cx="6100902" cy="4080329"/>
            <a:chOff x="2651760" y="1872188"/>
            <a:chExt cx="6100902" cy="408032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74AE673-FA1B-530E-11D6-FC1BB823F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1760" y="1872188"/>
              <a:ext cx="3255173" cy="408032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F6F9A6-8D39-3483-7F54-D39DE33FC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6933" y="1884204"/>
              <a:ext cx="2845729" cy="406831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B1E2359-9C58-CD6A-6FEC-3F562F9D3472}"/>
              </a:ext>
            </a:extLst>
          </p:cNvPr>
          <p:cNvSpPr txBox="1"/>
          <p:nvPr/>
        </p:nvSpPr>
        <p:spPr>
          <a:xfrm>
            <a:off x="6797838" y="6581001"/>
            <a:ext cx="2346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Zhu, CID, 2021; </a:t>
            </a:r>
            <a:r>
              <a:rPr lang="en-GB" sz="1200" b="0" i="0" u="none" strike="noStrike" dirty="0" err="1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Tomczyk</a:t>
            </a:r>
            <a:r>
              <a:rPr lang="en-GB" sz="1200" b="0" i="0" u="none" strike="noStrike" dirty="0">
                <a:solidFill>
                  <a:srgbClr val="0A0A0A"/>
                </a:solidFill>
                <a:effectLst/>
                <a:highlight>
                  <a:srgbClr val="FEFEFE"/>
                </a:highlight>
                <a:latin typeface="Open Sans" panose="020B0606030504020204" pitchFamily="34" charset="0"/>
              </a:rPr>
              <a:t>, 2021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835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0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4000BE-3684-E517-CACC-FF3A18C9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E1705-60B3-73B1-4B9D-7B72826F7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CF1F60-7740-7CC9-3B7D-F5C57A6EF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ECC4B7-4583-6518-977F-9025783B6E37}"/>
              </a:ext>
            </a:extLst>
          </p:cNvPr>
          <p:cNvSpPr/>
          <p:nvPr/>
        </p:nvSpPr>
        <p:spPr>
          <a:xfrm>
            <a:off x="457200" y="3297294"/>
            <a:ext cx="2937510" cy="505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Individual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6FA36C-82A5-A082-0E61-C743C5657618}"/>
              </a:ext>
            </a:extLst>
          </p:cNvPr>
          <p:cNvSpPr/>
          <p:nvPr/>
        </p:nvSpPr>
        <p:spPr>
          <a:xfrm>
            <a:off x="457199" y="3960938"/>
            <a:ext cx="2937510" cy="505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Ecological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64B2398-5F9C-EE92-5101-4BEF03CF60C3}"/>
              </a:ext>
            </a:extLst>
          </p:cNvPr>
          <p:cNvSpPr txBox="1">
            <a:spLocks/>
          </p:cNvSpPr>
          <p:nvPr/>
        </p:nvSpPr>
        <p:spPr>
          <a:xfrm>
            <a:off x="3813512" y="3413281"/>
            <a:ext cx="5054252" cy="1221350"/>
          </a:xfrm>
          <a:prstGeom prst="rect">
            <a:avLst/>
          </a:prstGeom>
          <a:solidFill>
            <a:srgbClr val="BCFFC9"/>
          </a:solidFill>
          <a:effectLst/>
        </p:spPr>
        <p:txBody>
          <a:bodyPr vert="horz" lIns="108000" tIns="0" rIns="108000" bIns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PID:</a:t>
            </a:r>
            <a:r>
              <a:rPr lang="zh-CN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0000001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Date:</a:t>
            </a:r>
            <a:r>
              <a:rPr lang="zh-CN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06-06-2024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Observation:</a:t>
            </a:r>
            <a:r>
              <a:rPr lang="zh-CN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267102003 Sore throat (finding)</a:t>
            </a:r>
          </a:p>
          <a:p>
            <a:pPr marL="0" indent="0">
              <a:buNone/>
            </a:pPr>
            <a:r>
              <a:rPr lang="en-GB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Post code: W12 xx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DA3BCBF-3099-2445-C571-E07D4C977DA7}"/>
              </a:ext>
            </a:extLst>
          </p:cNvPr>
          <p:cNvSpPr txBox="1">
            <a:spLocks/>
          </p:cNvSpPr>
          <p:nvPr/>
        </p:nvSpPr>
        <p:spPr>
          <a:xfrm>
            <a:off x="3813512" y="1799263"/>
            <a:ext cx="5054252" cy="1101439"/>
          </a:xfrm>
          <a:prstGeom prst="rect">
            <a:avLst/>
          </a:prstGeom>
          <a:solidFill>
            <a:srgbClr val="BCFFC9"/>
          </a:solidFill>
        </p:spPr>
        <p:txBody>
          <a:bodyPr vert="horz" lIns="108000" tIns="0" rIns="108000" bIns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PID:</a:t>
            </a:r>
            <a:r>
              <a:rPr lang="zh-CN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0000001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Date:</a:t>
            </a:r>
            <a:r>
              <a:rPr lang="zh-CN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05-06-2024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Organism:</a:t>
            </a:r>
            <a:r>
              <a:rPr lang="zh-CN" alt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80166006 Streptococcus pyogenes (organism)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13FD948-17C3-9D95-EBFE-0E3CA0C826D7}"/>
              </a:ext>
            </a:extLst>
          </p:cNvPr>
          <p:cNvSpPr txBox="1">
            <a:spLocks/>
          </p:cNvSpPr>
          <p:nvPr/>
        </p:nvSpPr>
        <p:spPr>
          <a:xfrm>
            <a:off x="3826038" y="5058738"/>
            <a:ext cx="5054252" cy="1101440"/>
          </a:xfrm>
          <a:prstGeom prst="rect">
            <a:avLst/>
          </a:prstGeom>
          <a:solidFill>
            <a:srgbClr val="BCFFC9"/>
          </a:solidFill>
        </p:spPr>
        <p:txBody>
          <a:bodyPr vert="horz" lIns="108000" tIns="0" rIns="108000" bIns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Postcode: W12 0NN</a:t>
            </a:r>
          </a:p>
          <a:p>
            <a:pPr marL="0" indent="0">
              <a:buNone/>
            </a:pPr>
            <a:r>
              <a:rPr lang="en-GB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LOSA (lower layer super output area): E01001876</a:t>
            </a:r>
            <a:endParaRPr lang="en-US" altLang="zh-CN" sz="1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Multiple index of deprivation: 2</a:t>
            </a:r>
          </a:p>
          <a:p>
            <a:pPr marL="0" indent="0">
              <a:buNone/>
            </a:pPr>
            <a:r>
              <a:rPr lang="en-GB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Deprivation rank: 5,098 (out of 32,844)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4E520D-8879-C412-DE4E-403204B8800B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>
            <a:off x="6340638" y="2900702"/>
            <a:ext cx="0" cy="512579"/>
          </a:xfrm>
          <a:prstGeom prst="straightConnector1">
            <a:avLst/>
          </a:prstGeom>
          <a:ln>
            <a:solidFill>
              <a:srgbClr val="BCFFC9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F294BF-69BE-9B2D-993B-8D4806D3BB11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6340638" y="4634631"/>
            <a:ext cx="12526" cy="424107"/>
          </a:xfrm>
          <a:prstGeom prst="straightConnector1">
            <a:avLst/>
          </a:prstGeom>
          <a:ln>
            <a:solidFill>
              <a:srgbClr val="BCFFC9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1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4000BE-3684-E517-CACC-FF3A18C9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E1705-60B3-73B1-4B9D-7B72826F7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CF1F60-7740-7CC9-3B7D-F5C57A6EF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ECC4B7-4583-6518-977F-9025783B6E37}"/>
              </a:ext>
            </a:extLst>
          </p:cNvPr>
          <p:cNvSpPr/>
          <p:nvPr/>
        </p:nvSpPr>
        <p:spPr>
          <a:xfrm>
            <a:off x="457200" y="2448518"/>
            <a:ext cx="2937510" cy="505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Individual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C73E35-D4D4-683D-0F08-256FB09E2E22}"/>
              </a:ext>
            </a:extLst>
          </p:cNvPr>
          <p:cNvSpPr/>
          <p:nvPr/>
        </p:nvSpPr>
        <p:spPr>
          <a:xfrm>
            <a:off x="338203" y="3285617"/>
            <a:ext cx="3594970" cy="26913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Deterministic: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Exact one-to-one character matching using unique identifier universal across datasets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F70A3-C7D2-1DCB-FB3B-7EC3458DA8E8}"/>
              </a:ext>
            </a:extLst>
          </p:cNvPr>
          <p:cNvSpPr/>
          <p:nvPr/>
        </p:nvSpPr>
        <p:spPr>
          <a:xfrm>
            <a:off x="4159380" y="3285618"/>
            <a:ext cx="4922729" cy="26913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Probabilistic: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Matching cases / data entries based on multiple non-unique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 hierarchy of variables can be defined based on data quality of each variable (</a:t>
            </a:r>
            <a:r>
              <a:rPr lang="en-US" sz="1600" i="1" dirty="0">
                <a:solidFill>
                  <a:schemeClr val="tx2">
                    <a:lumMod val="50000"/>
                  </a:schemeClr>
                </a:solidFill>
              </a:rPr>
              <a:t>e.g.,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admission date &gt; DOB &gt; gender &gt; postcode).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A distance between two datasets can be calculated between complete agreement and complete disagreement. </a:t>
            </a:r>
          </a:p>
        </p:txBody>
      </p:sp>
    </p:spTree>
    <p:extLst>
      <p:ext uri="{BB962C8B-B14F-4D97-AF65-F5344CB8AC3E}">
        <p14:creationId xmlns:p14="http://schemas.microsoft.com/office/powerpoint/2010/main" val="105789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4000BE-3684-E517-CACC-FF3A18C9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E1705-60B3-73B1-4B9D-7B72826F7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CF1F60-7740-7CC9-3B7D-F5C57A6EF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218AA6-1E80-0F83-0069-292719FF43E0}"/>
              </a:ext>
            </a:extLst>
          </p:cNvPr>
          <p:cNvSpPr/>
          <p:nvPr/>
        </p:nvSpPr>
        <p:spPr>
          <a:xfrm>
            <a:off x="2085583" y="1184128"/>
            <a:ext cx="5630449" cy="1197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De-duplication: </a:t>
            </a:r>
            <a:r>
              <a:rPr lang="en-GB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rule to de-duplicate when the data rows are not identical (</a:t>
            </a:r>
            <a:r>
              <a:rPr lang="en-GB" sz="1600" i="1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en-GB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worst-case scenario is taken when there are multiple susceptibility test results for one isolate).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C35126-84D6-AECD-14F6-B602AA751F81}"/>
              </a:ext>
            </a:extLst>
          </p:cNvPr>
          <p:cNvSpPr txBox="1">
            <a:spLocks/>
          </p:cNvSpPr>
          <p:nvPr/>
        </p:nvSpPr>
        <p:spPr>
          <a:xfrm>
            <a:off x="326339" y="3048234"/>
            <a:ext cx="2905375" cy="818482"/>
          </a:xfrm>
          <a:prstGeom prst="rect">
            <a:avLst/>
          </a:prstGeom>
          <a:solidFill>
            <a:srgbClr val="BCFFC9"/>
          </a:solidFill>
          <a:effectLst/>
        </p:spPr>
        <p:txBody>
          <a:bodyPr vert="horz" lIns="108000" tIns="0" rIns="108000" bIns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 AST test level: R + I + I = R, I + S = I, I + undetermined =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7C15-DA7F-E5EE-CBA0-3B6616F88072}"/>
              </a:ext>
            </a:extLst>
          </p:cNvPr>
          <p:cNvSpPr txBox="1">
            <a:spLocks/>
          </p:cNvSpPr>
          <p:nvPr/>
        </p:nvSpPr>
        <p:spPr>
          <a:xfrm>
            <a:off x="326339" y="4268653"/>
            <a:ext cx="2905375" cy="1101439"/>
          </a:xfrm>
          <a:prstGeom prst="rect">
            <a:avLst/>
          </a:prstGeom>
          <a:solidFill>
            <a:srgbClr val="BCFFC9"/>
          </a:solidFill>
        </p:spPr>
        <p:txBody>
          <a:bodyPr vert="horz" lIns="108000" tIns="0" rIns="108000" bIns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Isolate level: to determine whether it is a contaminant (blood commensals)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954DEE-F208-BA5E-58C6-2AD13D4EA688}"/>
              </a:ext>
            </a:extLst>
          </p:cNvPr>
          <p:cNvSpPr txBox="1">
            <a:spLocks/>
          </p:cNvSpPr>
          <p:nvPr/>
        </p:nvSpPr>
        <p:spPr>
          <a:xfrm>
            <a:off x="3813512" y="3048234"/>
            <a:ext cx="5054252" cy="954044"/>
          </a:xfrm>
          <a:prstGeom prst="rect">
            <a:avLst/>
          </a:prstGeom>
          <a:solidFill>
            <a:srgbClr val="BCFFC9"/>
          </a:solidFill>
        </p:spPr>
        <p:txBody>
          <a:bodyPr vert="horz" lIns="108000" tIns="0" rIns="108000" bIns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Patient level: (common practice) multiple blood specimens were taken on the same date these were combined and account for 1 test only, subsequent patient specimens were excluded</a:t>
            </a:r>
            <a:endParaRPr lang="en-GB" altLang="zh-CN" sz="14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AFA78D-DB3F-6727-3DA3-E68E29D519E4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V="1">
            <a:off x="1779027" y="3866716"/>
            <a:ext cx="0" cy="401937"/>
          </a:xfrm>
          <a:prstGeom prst="straightConnector1">
            <a:avLst/>
          </a:prstGeom>
          <a:ln>
            <a:solidFill>
              <a:srgbClr val="BCFFC9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1619C0-CEF9-DF40-094F-B607031C9F01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3231714" y="3525256"/>
            <a:ext cx="581798" cy="1294117"/>
          </a:xfrm>
          <a:prstGeom prst="straightConnector1">
            <a:avLst/>
          </a:prstGeom>
          <a:ln>
            <a:solidFill>
              <a:srgbClr val="BCFFC9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7AD3F70-3BB7-5471-6DA7-2C511B7B7C0B}"/>
              </a:ext>
            </a:extLst>
          </p:cNvPr>
          <p:cNvSpPr txBox="1">
            <a:spLocks/>
          </p:cNvSpPr>
          <p:nvPr/>
        </p:nvSpPr>
        <p:spPr>
          <a:xfrm>
            <a:off x="3813512" y="4416047"/>
            <a:ext cx="5054252" cy="954045"/>
          </a:xfrm>
          <a:prstGeom prst="rect">
            <a:avLst/>
          </a:prstGeom>
          <a:solidFill>
            <a:srgbClr val="BCFFC9"/>
          </a:solidFill>
        </p:spPr>
        <p:txBody>
          <a:bodyPr vert="horz" lIns="108000" tIns="0" rIns="108000" bIns="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Convert to infection episode (case): based on pre-defined time window, determined by incubation period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Common bacteria: 14 days (static / rolling)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202124"/>
                </a:solidFill>
                <a:latin typeface="arial" panose="020B0604020202020204" pitchFamily="34" charset="0"/>
              </a:rPr>
              <a:t>SARS-CoV-2: 60 days</a:t>
            </a:r>
            <a:endParaRPr lang="en-GB" altLang="zh-CN" sz="14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682A53-B369-C962-CA9C-F08F3D5E25BE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>
          <a:xfrm flipV="1">
            <a:off x="6340638" y="4002278"/>
            <a:ext cx="0" cy="413769"/>
          </a:xfrm>
          <a:prstGeom prst="straightConnector1">
            <a:avLst/>
          </a:prstGeom>
          <a:ln>
            <a:solidFill>
              <a:srgbClr val="BCFFC9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8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34000BE-3684-E517-CACC-FF3A18C9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FE1705-60B3-73B1-4B9D-7B72826F7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CF1F60-7740-7CC9-3B7D-F5C57A6EFC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2331D5-60DF-995A-7B6F-4FCCA7388197}"/>
              </a:ext>
            </a:extLst>
          </p:cNvPr>
          <p:cNvSpPr/>
          <p:nvPr/>
        </p:nvSpPr>
        <p:spPr>
          <a:xfrm>
            <a:off x="1756776" y="1249674"/>
            <a:ext cx="5630448" cy="10092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Imputation: 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replace missing values with substituted values (based on distribution). Whether there is a pattern of missing data might indicate surveillance gaps. </a:t>
            </a:r>
          </a:p>
        </p:txBody>
      </p:sp>
      <p:pic>
        <p:nvPicPr>
          <p:cNvPr id="2" name="Picture 2" descr="Distribution of length of hospital stay. Length of hospital stay... |  Download Scientific Diagram">
            <a:extLst>
              <a:ext uri="{FF2B5EF4-FFF2-40B4-BE49-F238E27FC236}">
                <a16:creationId xmlns:a16="http://schemas.microsoft.com/office/drawing/2014/main" id="{5F2D1EF2-7D4C-710E-C3CF-E0ADA18D5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2444" y="2698233"/>
            <a:ext cx="5191236" cy="35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9E5961-F10C-B5E6-E4E1-80950DFAA3D5}"/>
              </a:ext>
            </a:extLst>
          </p:cNvPr>
          <p:cNvSpPr txBox="1"/>
          <p:nvPr/>
        </p:nvSpPr>
        <p:spPr>
          <a:xfrm>
            <a:off x="4572000" y="658920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Almeida, PLOS One, 2019</a:t>
            </a:r>
          </a:p>
        </p:txBody>
      </p:sp>
    </p:spTree>
    <p:extLst>
      <p:ext uri="{BB962C8B-B14F-4D97-AF65-F5344CB8AC3E}">
        <p14:creationId xmlns:p14="http://schemas.microsoft.com/office/powerpoint/2010/main" val="2880400694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5185</TotalTime>
  <Words>1646</Words>
  <Application>Microsoft Macintosh PowerPoint</Application>
  <PresentationFormat>On-screen Show (4:3)</PresentationFormat>
  <Paragraphs>265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Arial</vt:lpstr>
      <vt:lpstr>Open Sans</vt:lpstr>
      <vt:lpstr>Imperial College London Theme</vt:lpstr>
      <vt:lpstr>Use data linkage to support AMR research through a whole-systems approach</vt:lpstr>
      <vt:lpstr>Overview</vt:lpstr>
      <vt:lpstr>PowerPoint Presentation</vt:lpstr>
      <vt:lpstr>Overview</vt:lpstr>
      <vt:lpstr>Why</vt:lpstr>
      <vt:lpstr>What</vt:lpstr>
      <vt:lpstr>What</vt:lpstr>
      <vt:lpstr>What</vt:lpstr>
      <vt:lpstr>What</vt:lpstr>
      <vt:lpstr>What</vt:lpstr>
      <vt:lpstr>PowerPoint Presentation</vt:lpstr>
      <vt:lpstr>Specimen-based AMR surveillance</vt:lpstr>
      <vt:lpstr>Case-based HCAI surveillance</vt:lpstr>
      <vt:lpstr>AMU surveillance</vt:lpstr>
      <vt:lpstr>Genomic surveillance</vt:lpstr>
      <vt:lpstr>Why within CAMO-Net </vt:lpstr>
      <vt:lpstr>Overview</vt:lpstr>
      <vt:lpstr>PowerPoint Presentation</vt:lpstr>
      <vt:lpstr>HCAI: diagnosis-based EHR</vt:lpstr>
      <vt:lpstr>HCAI: diagnosis-based EHR</vt:lpstr>
      <vt:lpstr>HCAI: diagnosis-based EHR with pathology</vt:lpstr>
      <vt:lpstr>HCAI: diagnosis-based EHR with microbiology</vt:lpstr>
      <vt:lpstr>HCAI: diagnosis-based EHR</vt:lpstr>
      <vt:lpstr>HCAI: risk prediction</vt:lpstr>
      <vt:lpstr>Enhance HCAI surveillance and risk prediction </vt:lpstr>
      <vt:lpstr>Community: case identification</vt:lpstr>
      <vt:lpstr>Community: case identification</vt:lpstr>
      <vt:lpstr>Across all sectors: address health inequalities</vt:lpstr>
      <vt:lpstr>Across all sectors: the economic burden of AMR</vt:lpstr>
      <vt:lpstr>What is Healthcare Resource Group</vt:lpstr>
      <vt:lpstr>How a tariff is set</vt:lpstr>
      <vt:lpstr>Across all sectors: the economic burden of AMR</vt:lpstr>
      <vt:lpstr>Messages</vt:lpstr>
      <vt:lpstr>Overview</vt:lpstr>
      <vt:lpstr>Activity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PG-Zhu, Nina</cp:lastModifiedBy>
  <cp:revision>23</cp:revision>
  <dcterms:created xsi:type="dcterms:W3CDTF">2017-02-16T14:49:58Z</dcterms:created>
  <dcterms:modified xsi:type="dcterms:W3CDTF">2024-06-06T06:02:51Z</dcterms:modified>
</cp:coreProperties>
</file>